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handoutMasterIdLst>
    <p:handoutMasterId r:id="rId60"/>
  </p:handoutMasterIdLst>
  <p:sldIdLst>
    <p:sldId id="536" r:id="rId2"/>
    <p:sldId id="507" r:id="rId3"/>
    <p:sldId id="551" r:id="rId4"/>
    <p:sldId id="552" r:id="rId5"/>
    <p:sldId id="550" r:id="rId6"/>
    <p:sldId id="572" r:id="rId7"/>
    <p:sldId id="573" r:id="rId8"/>
    <p:sldId id="537" r:id="rId9"/>
    <p:sldId id="538" r:id="rId10"/>
    <p:sldId id="539" r:id="rId11"/>
    <p:sldId id="549" r:id="rId12"/>
    <p:sldId id="512" r:id="rId13"/>
    <p:sldId id="513" r:id="rId14"/>
    <p:sldId id="554" r:id="rId15"/>
    <p:sldId id="553" r:id="rId16"/>
    <p:sldId id="556" r:id="rId17"/>
    <p:sldId id="557" r:id="rId18"/>
    <p:sldId id="570" r:id="rId19"/>
    <p:sldId id="555" r:id="rId20"/>
    <p:sldId id="514" r:id="rId21"/>
    <p:sldId id="522" r:id="rId22"/>
    <p:sldId id="516" r:id="rId23"/>
    <p:sldId id="541" r:id="rId24"/>
    <p:sldId id="527" r:id="rId25"/>
    <p:sldId id="540" r:id="rId26"/>
    <p:sldId id="523" r:id="rId27"/>
    <p:sldId id="526" r:id="rId28"/>
    <p:sldId id="525" r:id="rId29"/>
    <p:sldId id="530" r:id="rId30"/>
    <p:sldId id="520" r:id="rId31"/>
    <p:sldId id="542" r:id="rId32"/>
    <p:sldId id="543" r:id="rId33"/>
    <p:sldId id="544" r:id="rId34"/>
    <p:sldId id="521" r:id="rId35"/>
    <p:sldId id="528" r:id="rId36"/>
    <p:sldId id="532" r:id="rId37"/>
    <p:sldId id="533" r:id="rId38"/>
    <p:sldId id="534" r:id="rId39"/>
    <p:sldId id="535" r:id="rId40"/>
    <p:sldId id="545" r:id="rId41"/>
    <p:sldId id="546" r:id="rId42"/>
    <p:sldId id="571" r:id="rId43"/>
    <p:sldId id="558" r:id="rId44"/>
    <p:sldId id="559" r:id="rId45"/>
    <p:sldId id="560" r:id="rId46"/>
    <p:sldId id="561" r:id="rId47"/>
    <p:sldId id="529" r:id="rId48"/>
    <p:sldId id="563" r:id="rId49"/>
    <p:sldId id="562" r:id="rId50"/>
    <p:sldId id="574" r:id="rId51"/>
    <p:sldId id="565" r:id="rId52"/>
    <p:sldId id="568" r:id="rId53"/>
    <p:sldId id="569" r:id="rId54"/>
    <p:sldId id="575" r:id="rId55"/>
    <p:sldId id="576" r:id="rId56"/>
    <p:sldId id="577" r:id="rId57"/>
    <p:sldId id="567" r:id="rId58"/>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96"/>
    <a:srgbClr val="9D3389"/>
    <a:srgbClr val="0CA087"/>
    <a:srgbClr val="00AC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3" autoAdjust="0"/>
    <p:restoredTop sz="90231" autoAdjust="0"/>
  </p:normalViewPr>
  <p:slideViewPr>
    <p:cSldViewPr snapToGrid="0">
      <p:cViewPr varScale="1">
        <p:scale>
          <a:sx n="63" d="100"/>
          <a:sy n="63" d="100"/>
        </p:scale>
        <p:origin x="331" y="58"/>
      </p:cViewPr>
      <p:guideLst>
        <p:guide orient="horz" pos="2160"/>
        <p:guide pos="2880"/>
      </p:guideLst>
    </p:cSldViewPr>
  </p:slideViewPr>
  <p:notesTextViewPr>
    <p:cViewPr>
      <p:scale>
        <a:sx n="1" d="1"/>
        <a:sy n="1" d="1"/>
      </p:scale>
      <p:origin x="0" y="0"/>
    </p:cViewPr>
  </p:notesTextViewPr>
  <p:sorterViewPr>
    <p:cViewPr>
      <p:scale>
        <a:sx n="100" d="100"/>
        <a:sy n="100" d="100"/>
      </p:scale>
      <p:origin x="0" y="-1020"/>
    </p:cViewPr>
  </p:sorterViewPr>
  <p:notesViewPr>
    <p:cSldViewPr snapToGrid="0">
      <p:cViewPr varScale="1">
        <p:scale>
          <a:sx n="56" d="100"/>
          <a:sy n="56" d="100"/>
        </p:scale>
        <p:origin x="2856"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46CB205-DB7A-4E82-ACCC-8D6B1E676091}" type="datetimeFigureOut">
              <a:rPr lang="en-US" smtClean="0"/>
              <a:t>1/14/2019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AC26BC-402D-4A80-B33D-8856C378B114}" type="slidenum">
              <a:rPr lang="en-US" smtClean="0"/>
              <a:t>‹#›</a:t>
            </a:fld>
            <a:endParaRPr lang="en-US"/>
          </a:p>
        </p:txBody>
      </p:sp>
    </p:spTree>
    <p:extLst>
      <p:ext uri="{BB962C8B-B14F-4D97-AF65-F5344CB8AC3E}">
        <p14:creationId xmlns:p14="http://schemas.microsoft.com/office/powerpoint/2010/main" val="6749289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C0E428-1BEE-4A93-9F4D-553B85161DE7}" type="datetimeFigureOut">
              <a:rPr lang="en-US" smtClean="0"/>
              <a:t>1/14/2019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B30E1F-FC88-4688-B1DC-35BF8B71191D}" type="slidenum">
              <a:rPr lang="en-US" smtClean="0"/>
              <a:t>‹#›</a:t>
            </a:fld>
            <a:endParaRPr lang="en-US"/>
          </a:p>
        </p:txBody>
      </p:sp>
    </p:spTree>
    <p:extLst>
      <p:ext uri="{BB962C8B-B14F-4D97-AF65-F5344CB8AC3E}">
        <p14:creationId xmlns:p14="http://schemas.microsoft.com/office/powerpoint/2010/main" val="17494291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30E1F-FC88-4688-B1DC-35BF8B71191D}" type="slidenum">
              <a:rPr lang="en-US" smtClean="0"/>
              <a:t>1</a:t>
            </a:fld>
            <a:endParaRPr lang="en-US"/>
          </a:p>
        </p:txBody>
      </p:sp>
    </p:spTree>
    <p:extLst>
      <p:ext uri="{BB962C8B-B14F-4D97-AF65-F5344CB8AC3E}">
        <p14:creationId xmlns:p14="http://schemas.microsoft.com/office/powerpoint/2010/main" val="533644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30E1F-FC88-4688-B1DC-35BF8B71191D}" type="slidenum">
              <a:rPr lang="en-US" smtClean="0"/>
              <a:t>47</a:t>
            </a:fld>
            <a:endParaRPr lang="en-US"/>
          </a:p>
        </p:txBody>
      </p:sp>
    </p:spTree>
    <p:extLst>
      <p:ext uri="{BB962C8B-B14F-4D97-AF65-F5344CB8AC3E}">
        <p14:creationId xmlns:p14="http://schemas.microsoft.com/office/powerpoint/2010/main" val="4149316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30E1F-FC88-4688-B1DC-35BF8B71191D}" type="slidenum">
              <a:rPr lang="en-US" smtClean="0"/>
              <a:t>48</a:t>
            </a:fld>
            <a:endParaRPr lang="en-US"/>
          </a:p>
        </p:txBody>
      </p:sp>
    </p:spTree>
    <p:extLst>
      <p:ext uri="{BB962C8B-B14F-4D97-AF65-F5344CB8AC3E}">
        <p14:creationId xmlns:p14="http://schemas.microsoft.com/office/powerpoint/2010/main" val="414931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30E1F-FC88-4688-B1DC-35BF8B71191D}" type="slidenum">
              <a:rPr lang="en-US" smtClean="0"/>
              <a:t>50</a:t>
            </a:fld>
            <a:endParaRPr lang="en-US"/>
          </a:p>
        </p:txBody>
      </p:sp>
    </p:spTree>
    <p:extLst>
      <p:ext uri="{BB962C8B-B14F-4D97-AF65-F5344CB8AC3E}">
        <p14:creationId xmlns:p14="http://schemas.microsoft.com/office/powerpoint/2010/main" val="1490711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B30E1F-FC88-4688-B1DC-35BF8B71191D}" type="slidenum">
              <a:rPr lang="en-US" smtClean="0"/>
              <a:t>57</a:t>
            </a:fld>
            <a:endParaRPr lang="en-US"/>
          </a:p>
        </p:txBody>
      </p:sp>
    </p:spTree>
    <p:extLst>
      <p:ext uri="{BB962C8B-B14F-4D97-AF65-F5344CB8AC3E}">
        <p14:creationId xmlns:p14="http://schemas.microsoft.com/office/powerpoint/2010/main" val="533644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28" y="0"/>
            <a:ext cx="9142572" cy="6858000"/>
          </a:xfrm>
          <a:prstGeom prst="rect">
            <a:avLst/>
          </a:prstGeom>
        </p:spPr>
      </p:pic>
      <p:sp>
        <p:nvSpPr>
          <p:cNvPr id="4" name="Title 1"/>
          <p:cNvSpPr>
            <a:spLocks noGrp="1"/>
          </p:cNvSpPr>
          <p:nvPr>
            <p:ph type="ctrTitle"/>
          </p:nvPr>
        </p:nvSpPr>
        <p:spPr>
          <a:xfrm>
            <a:off x="685800" y="1122362"/>
            <a:ext cx="7772400" cy="3097213"/>
          </a:xfrm>
        </p:spPr>
        <p:txBody>
          <a:bodyPr anchor="b">
            <a:normAutofit/>
          </a:bodyPr>
          <a:lstStyle>
            <a:lvl1pPr algn="l">
              <a:defRPr sz="6600" b="1" u="none" spc="-300" baseline="0">
                <a:solidFill>
                  <a:schemeClr val="bg1"/>
                </a:solidFill>
                <a:latin typeface="Gotham Bold" panose="02000803030000020004" pitchFamily="2" charset="0"/>
              </a:defRPr>
            </a:lvl1pPr>
          </a:lstStyle>
          <a:p>
            <a:r>
              <a:rPr lang="en-US" dirty="0"/>
              <a:t>Click to edit Master title style</a:t>
            </a:r>
          </a:p>
        </p:txBody>
      </p:sp>
      <p:sp>
        <p:nvSpPr>
          <p:cNvPr id="5" name="Subtitle 2"/>
          <p:cNvSpPr>
            <a:spLocks noGrp="1"/>
          </p:cNvSpPr>
          <p:nvPr>
            <p:ph type="subTitle" idx="1"/>
          </p:nvPr>
        </p:nvSpPr>
        <p:spPr>
          <a:xfrm>
            <a:off x="685800" y="4356100"/>
            <a:ext cx="7772400" cy="9017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6" name="Date Placeholder 3"/>
          <p:cNvSpPr>
            <a:spLocks noGrp="1"/>
          </p:cNvSpPr>
          <p:nvPr>
            <p:ph type="dt" sz="half" idx="10"/>
          </p:nvPr>
        </p:nvSpPr>
        <p:spPr>
          <a:xfrm>
            <a:off x="628650" y="6356351"/>
            <a:ext cx="2057400" cy="365125"/>
          </a:xfrm>
        </p:spPr>
        <p:txBody>
          <a:bodyPr/>
          <a:lstStyle/>
          <a:p>
            <a:fld id="{64AC52D6-6171-4E55-BA4D-986D1942EAAE}" type="datetimeFigureOut">
              <a:rPr lang="id-ID" smtClean="0"/>
              <a:t>14/01/2019</a:t>
            </a:fld>
            <a:endParaRPr lang="id-ID"/>
          </a:p>
        </p:txBody>
      </p:sp>
      <p:sp>
        <p:nvSpPr>
          <p:cNvPr id="9" name="Slide Number Placeholder 5"/>
          <p:cNvSpPr>
            <a:spLocks noGrp="1"/>
          </p:cNvSpPr>
          <p:nvPr>
            <p:ph type="sldNum" sz="quarter" idx="12"/>
          </p:nvPr>
        </p:nvSpPr>
        <p:spPr>
          <a:xfrm>
            <a:off x="6457950" y="6356351"/>
            <a:ext cx="2057400" cy="365125"/>
          </a:xfrm>
        </p:spPr>
        <p:txBody>
          <a:bodyPr/>
          <a:lstStyle/>
          <a:p>
            <a:fld id="{9F4AC59C-4AFB-4F73-ADD9-9B8E0F0E7A61}" type="slidenum">
              <a:rPr lang="id-ID" smtClean="0"/>
              <a:t>‹#›</a:t>
            </a:fld>
            <a:endParaRPr lang="id-ID"/>
          </a:p>
        </p:txBody>
      </p:sp>
      <p:sp>
        <p:nvSpPr>
          <p:cNvPr id="8" name="Rectangle 7"/>
          <p:cNvSpPr/>
          <p:nvPr userDrawn="1"/>
        </p:nvSpPr>
        <p:spPr>
          <a:xfrm>
            <a:off x="801710" y="682580"/>
            <a:ext cx="3771004" cy="439782"/>
          </a:xfrm>
          <a:prstGeom prst="rect">
            <a:avLst/>
          </a:prstGeom>
          <a:solidFill>
            <a:srgbClr val="00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800" b="1" i="0" cap="none" spc="0" normalizeH="0" baseline="0" dirty="0" smtClean="0">
                <a:latin typeface="Gotham Medium" panose="02000603030000020004" pitchFamily="2" charset="0"/>
              </a:rPr>
              <a:t>Back-End Development</a:t>
            </a:r>
            <a:endParaRPr lang="en-US" sz="1800" b="1" i="0" cap="none" spc="0" normalizeH="0" baseline="0" dirty="0">
              <a:latin typeface="Gotham Medium" panose="02000603030000020004" pitchFamily="2" charset="0"/>
            </a:endParaRPr>
          </a:p>
        </p:txBody>
      </p:sp>
    </p:spTree>
    <p:extLst>
      <p:ext uri="{BB962C8B-B14F-4D97-AF65-F5344CB8AC3E}">
        <p14:creationId xmlns:p14="http://schemas.microsoft.com/office/powerpoint/2010/main" val="241648443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AC52D6-6171-4E55-BA4D-986D1942EAAE}" type="datetimeFigureOut">
              <a:rPr lang="id-ID" smtClean="0"/>
              <a:t>14/01/2019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1646113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C52D6-6171-4E55-BA4D-986D1942EAAE}" type="datetimeFigureOut">
              <a:rPr lang="id-ID" smtClean="0"/>
              <a:t>14/01/2019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42786637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C52D6-6171-4E55-BA4D-986D1942EAAE}" type="datetimeFigureOut">
              <a:rPr lang="id-ID" smtClean="0"/>
              <a:t>14/01/2019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472850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p:txBody>
          <a:bodyPr>
            <a:normAutofit/>
          </a:bodyPr>
          <a:lstStyle>
            <a:lvl1pPr>
              <a:defRPr sz="3600">
                <a:latin typeface="Gotham Medium" panose="02000603030000020004" pitchFamily="2" charset="0"/>
                <a:ea typeface="Gotham Medium" panose="02000603030000020004" pitchFamily="2" charset="0"/>
              </a:defRPr>
            </a:lvl1pPr>
          </a:lstStyle>
          <a:p>
            <a:r>
              <a:rPr lang="en-US" dirty="0"/>
              <a:t>Click to edit Master title style</a:t>
            </a:r>
          </a:p>
        </p:txBody>
      </p:sp>
      <p:sp>
        <p:nvSpPr>
          <p:cNvPr id="3" name="Content Placeholder 2"/>
          <p:cNvSpPr>
            <a:spLocks noGrp="1"/>
          </p:cNvSpPr>
          <p:nvPr>
            <p:ph idx="1"/>
          </p:nvPr>
        </p:nvSpPr>
        <p:spPr>
          <a:xfrm>
            <a:off x="628650" y="1825625"/>
            <a:ext cx="7886700" cy="4168775"/>
          </a:xfrm>
        </p:spPr>
        <p:txBody>
          <a:bodyPr>
            <a:normAutofit/>
          </a:bodyPr>
          <a:lstStyle>
            <a:lvl1pPr>
              <a:defRPr sz="2400">
                <a:latin typeface="Gotham" panose="02000604030000020004" pitchFamily="50" charset="0"/>
                <a:ea typeface="Gotham" panose="02000604030000020004" pitchFamily="50" charset="0"/>
              </a:defRPr>
            </a:lvl1pPr>
            <a:lvl2pPr>
              <a:defRPr sz="2000">
                <a:latin typeface="Gotham" panose="02000604030000020004" pitchFamily="50" charset="0"/>
                <a:ea typeface="Gotham" panose="02000604030000020004" pitchFamily="50" charset="0"/>
              </a:defRPr>
            </a:lvl2pPr>
            <a:lvl3pPr>
              <a:defRPr sz="1800">
                <a:latin typeface="Gotham" panose="02000604030000020004" pitchFamily="50" charset="0"/>
                <a:ea typeface="Gotham" panose="02000604030000020004" pitchFamily="50" charset="0"/>
              </a:defRPr>
            </a:lvl3pPr>
            <a:lvl4pPr>
              <a:defRPr sz="1600">
                <a:latin typeface="Gotham" panose="02000604030000020004" pitchFamily="50" charset="0"/>
                <a:ea typeface="Gotham" panose="02000604030000020004" pitchFamily="50" charset="0"/>
              </a:defRPr>
            </a:lvl4pPr>
            <a:lvl5pPr>
              <a:defRPr sz="1600">
                <a:latin typeface="Gotham" panose="02000604030000020004" pitchFamily="50" charset="0"/>
                <a:ea typeface="Gotham" panose="02000604030000020004" pitchFamily="5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64AC52D6-6171-4E55-BA4D-986D1942EAAE}" type="datetimeFigureOut">
              <a:rPr lang="id-ID" smtClean="0"/>
              <a:t>14/01/2019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2797445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6" name="Rectangle 5"/>
          <p:cNvSpPr/>
          <p:nvPr userDrawn="1"/>
        </p:nvSpPr>
        <p:spPr>
          <a:xfrm>
            <a:off x="0" y="1883875"/>
            <a:ext cx="9144000" cy="2649490"/>
          </a:xfrm>
          <a:prstGeom prst="rect">
            <a:avLst/>
          </a:prstGeom>
          <a:solidFill>
            <a:srgbClr val="0A79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b="1" dirty="0"/>
          </a:p>
        </p:txBody>
      </p:sp>
      <p:sp>
        <p:nvSpPr>
          <p:cNvPr id="3" name="Date Placeholder 2"/>
          <p:cNvSpPr>
            <a:spLocks noGrp="1"/>
          </p:cNvSpPr>
          <p:nvPr>
            <p:ph type="dt" sz="half" idx="10"/>
          </p:nvPr>
        </p:nvSpPr>
        <p:spPr/>
        <p:txBody>
          <a:bodyPr/>
          <a:lstStyle/>
          <a:p>
            <a:fld id="{64AC52D6-6171-4E55-BA4D-986D1942EAAE}" type="datetimeFigureOut">
              <a:rPr lang="id-ID" smtClean="0"/>
              <a:t>14/01/2019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F4AC59C-4AFB-4F73-ADD9-9B8E0F0E7A61}" type="slidenum">
              <a:rPr lang="id-ID" smtClean="0"/>
              <a:t>‹#›</a:t>
            </a:fld>
            <a:endParaRPr lang="id-ID"/>
          </a:p>
        </p:txBody>
      </p:sp>
      <p:sp>
        <p:nvSpPr>
          <p:cNvPr id="10" name="Title 1"/>
          <p:cNvSpPr>
            <a:spLocks noGrp="1"/>
          </p:cNvSpPr>
          <p:nvPr>
            <p:ph type="title"/>
          </p:nvPr>
        </p:nvSpPr>
        <p:spPr>
          <a:xfrm>
            <a:off x="623888" y="2349500"/>
            <a:ext cx="7886700" cy="1162882"/>
          </a:xfrm>
        </p:spPr>
        <p:txBody>
          <a:bodyPr anchor="b">
            <a:normAutofit/>
          </a:bodyPr>
          <a:lstStyle>
            <a:lvl1pPr algn="ctr">
              <a:defRPr sz="4400">
                <a:solidFill>
                  <a:schemeClr val="bg1"/>
                </a:solidFill>
                <a:latin typeface="Gotham Medium" panose="02000603030000020004" pitchFamily="2" charset="0"/>
                <a:ea typeface="Gotham Medium" panose="02000603030000020004" pitchFamily="2" charset="0"/>
              </a:defRPr>
            </a:lvl1pPr>
          </a:lstStyle>
          <a:p>
            <a:r>
              <a:rPr lang="en-US" dirty="0"/>
              <a:t>Click to edit Master title style</a:t>
            </a:r>
          </a:p>
        </p:txBody>
      </p:sp>
      <p:sp>
        <p:nvSpPr>
          <p:cNvPr id="11" name="Text Placeholder 2"/>
          <p:cNvSpPr>
            <a:spLocks noGrp="1"/>
          </p:cNvSpPr>
          <p:nvPr>
            <p:ph type="body" idx="1"/>
          </p:nvPr>
        </p:nvSpPr>
        <p:spPr>
          <a:xfrm>
            <a:off x="623888" y="3657599"/>
            <a:ext cx="7886700" cy="457201"/>
          </a:xfrm>
        </p:spPr>
        <p:txBody>
          <a:bodyPr/>
          <a:lstStyle>
            <a:lvl1pPr marL="0" indent="0" algn="ctr">
              <a:buNone/>
              <a:defRPr sz="2400">
                <a:solidFill>
                  <a:schemeClr val="bg1"/>
                </a:solidFill>
                <a:latin typeface="Gotham ExtraLight" panose="02000603030000020004" pitchFamily="2" charset="0"/>
                <a:ea typeface="Gotham ExtraLight" panose="02000603030000020004" pitchFamily="2"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455214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a:xfrm>
            <a:off x="623888" y="1709739"/>
            <a:ext cx="78867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AC52D6-6171-4E55-BA4D-986D1942EAAE}" type="datetimeFigureOut">
              <a:rPr lang="id-ID" smtClean="0"/>
              <a:t>14/01/2019</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2686684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p:txBody>
          <a:bodyPr>
            <a:normAutofit/>
          </a:bodyPr>
          <a:lstStyle>
            <a:lvl1pPr>
              <a:defRPr sz="3600">
                <a:latin typeface="Roboto" panose="02000000000000000000" pitchFamily="2" charset="0"/>
                <a:ea typeface="Roboto" panose="02000000000000000000" pitchFamily="2" charset="0"/>
              </a:defRPr>
            </a:lvl1pPr>
          </a:lstStyle>
          <a:p>
            <a:r>
              <a:rPr lang="en-US" dirty="0"/>
              <a:t>Click to edit Master title style</a:t>
            </a:r>
          </a:p>
        </p:txBody>
      </p:sp>
      <p:sp>
        <p:nvSpPr>
          <p:cNvPr id="3" name="Content Placeholder 2"/>
          <p:cNvSpPr>
            <a:spLocks noGrp="1"/>
          </p:cNvSpPr>
          <p:nvPr>
            <p:ph sz="half" idx="1"/>
          </p:nvPr>
        </p:nvSpPr>
        <p:spPr>
          <a:xfrm>
            <a:off x="628650" y="1825625"/>
            <a:ext cx="3886200" cy="4351338"/>
          </a:xfr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1800">
                <a:latin typeface="Roboto" panose="02000000000000000000" pitchFamily="2" charset="0"/>
                <a:ea typeface="Roboto" panose="02000000000000000000" pitchFamily="2" charset="0"/>
              </a:defRPr>
            </a:lvl3pPr>
            <a:lvl4pPr>
              <a:defRPr sz="1600">
                <a:latin typeface="Roboto" panose="02000000000000000000" pitchFamily="2" charset="0"/>
                <a:ea typeface="Roboto" panose="02000000000000000000" pitchFamily="2" charset="0"/>
              </a:defRPr>
            </a:lvl4pPr>
            <a:lvl5pPr>
              <a:defRPr sz="1600">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29150" y="1825625"/>
            <a:ext cx="3886200" cy="4351338"/>
          </a:xfr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1800">
                <a:latin typeface="Roboto" panose="02000000000000000000" pitchFamily="2" charset="0"/>
                <a:ea typeface="Roboto" panose="02000000000000000000" pitchFamily="2" charset="0"/>
              </a:defRPr>
            </a:lvl3pPr>
            <a:lvl4pPr>
              <a:defRPr sz="1600">
                <a:latin typeface="Roboto" panose="02000000000000000000" pitchFamily="2" charset="0"/>
                <a:ea typeface="Roboto" panose="02000000000000000000" pitchFamily="2" charset="0"/>
              </a:defRPr>
            </a:lvl4pPr>
            <a:lvl5pPr>
              <a:defRPr sz="1600">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64AC52D6-6171-4E55-BA4D-986D1942EAAE}" type="datetimeFigureOut">
              <a:rPr lang="id-ID" smtClean="0"/>
              <a:t>14/01/2019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3797060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a:xfrm>
            <a:off x="629841" y="365126"/>
            <a:ext cx="7886700" cy="1325563"/>
          </a:xfrm>
        </p:spPr>
        <p:txBody>
          <a:bodyPr>
            <a:noAutofit/>
          </a:bodyPr>
          <a:lstStyle>
            <a:lvl1pPr>
              <a:defRPr sz="3600">
                <a:latin typeface="Roboto" panose="02000000000000000000" pitchFamily="2" charset="0"/>
                <a:ea typeface="Roboto" panose="02000000000000000000" pitchFamily="2" charset="0"/>
              </a:defRPr>
            </a:lvl1pPr>
          </a:lstStyle>
          <a:p>
            <a:r>
              <a:rPr lang="en-US" dirty="0"/>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000" b="1">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29842" y="2505075"/>
            <a:ext cx="3868340" cy="3684588"/>
          </a:xfr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1800">
                <a:latin typeface="Roboto" panose="02000000000000000000" pitchFamily="2" charset="0"/>
                <a:ea typeface="Roboto" panose="02000000000000000000" pitchFamily="2" charset="0"/>
              </a:defRPr>
            </a:lvl3pPr>
            <a:lvl4pPr>
              <a:defRPr sz="1600">
                <a:latin typeface="Roboto" panose="02000000000000000000" pitchFamily="2" charset="0"/>
                <a:ea typeface="Roboto" panose="02000000000000000000" pitchFamily="2" charset="0"/>
              </a:defRPr>
            </a:lvl4pPr>
            <a:lvl5pPr>
              <a:defRPr sz="16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000" b="1">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normAutofit/>
          </a:bodyPr>
          <a:lstStyle>
            <a:lvl1pPr>
              <a:defRPr sz="2400">
                <a:latin typeface="Roboto" panose="02000000000000000000" pitchFamily="2" charset="0"/>
                <a:ea typeface="Roboto" panose="02000000000000000000" pitchFamily="2" charset="0"/>
              </a:defRPr>
            </a:lvl1pPr>
            <a:lvl2pPr>
              <a:defRPr sz="2000">
                <a:latin typeface="Roboto" panose="02000000000000000000" pitchFamily="2" charset="0"/>
                <a:ea typeface="Roboto" panose="02000000000000000000" pitchFamily="2" charset="0"/>
              </a:defRPr>
            </a:lvl2pPr>
            <a:lvl3pPr>
              <a:defRPr sz="1800">
                <a:latin typeface="Roboto" panose="02000000000000000000" pitchFamily="2" charset="0"/>
                <a:ea typeface="Roboto" panose="02000000000000000000" pitchFamily="2" charset="0"/>
              </a:defRPr>
            </a:lvl3pPr>
            <a:lvl4pPr>
              <a:defRPr sz="1600">
                <a:latin typeface="Roboto" panose="02000000000000000000" pitchFamily="2" charset="0"/>
                <a:ea typeface="Roboto" panose="02000000000000000000" pitchFamily="2" charset="0"/>
              </a:defRPr>
            </a:lvl4pPr>
            <a:lvl5pPr>
              <a:defRPr sz="1600">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AC52D6-6171-4E55-BA4D-986D1942EAAE}" type="datetimeFigureOut">
              <a:rPr lang="id-ID" smtClean="0"/>
              <a:t>14/01/2019</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3112211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AC52D6-6171-4E55-BA4D-986D1942EAAE}" type="datetimeFigureOut">
              <a:rPr lang="id-ID" smtClean="0"/>
              <a:t>14/01/2019</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2384241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Date Placeholder 1"/>
          <p:cNvSpPr>
            <a:spLocks noGrp="1"/>
          </p:cNvSpPr>
          <p:nvPr>
            <p:ph type="dt" sz="half" idx="10"/>
          </p:nvPr>
        </p:nvSpPr>
        <p:spPr/>
        <p:txBody>
          <a:bodyPr/>
          <a:lstStyle/>
          <a:p>
            <a:fld id="{64AC52D6-6171-4E55-BA4D-986D1942EAAE}" type="datetimeFigureOut">
              <a:rPr lang="id-ID" smtClean="0"/>
              <a:t>14/01/2019</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2009177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14" y="0"/>
            <a:ext cx="9142572" cy="6858000"/>
          </a:xfrm>
          <a:prstGeom prst="rect">
            <a:avLst/>
          </a:prstGeom>
        </p:spPr>
      </p:pic>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AC52D6-6171-4E55-BA4D-986D1942EAAE}" type="datetimeFigureOut">
              <a:rPr lang="id-ID" smtClean="0"/>
              <a:t>14/01/2019</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9F4AC59C-4AFB-4F73-ADD9-9B8E0F0E7A61}" type="slidenum">
              <a:rPr lang="id-ID" smtClean="0"/>
              <a:t>‹#›</a:t>
            </a:fld>
            <a:endParaRPr lang="id-ID"/>
          </a:p>
        </p:txBody>
      </p:sp>
    </p:spTree>
    <p:extLst>
      <p:ext uri="{BB962C8B-B14F-4D97-AF65-F5344CB8AC3E}">
        <p14:creationId xmlns:p14="http://schemas.microsoft.com/office/powerpoint/2010/main" val="2276505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AC52D6-6171-4E55-BA4D-986D1942EAAE}" type="datetimeFigureOut">
              <a:rPr lang="id-ID" smtClean="0"/>
              <a:t>14/01/2019</a:t>
            </a:fld>
            <a:endParaRPr lang="id-ID"/>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4AC59C-4AFB-4F73-ADD9-9B8E0F0E7A61}" type="slidenum">
              <a:rPr lang="id-ID" smtClean="0"/>
              <a:t>‹#›</a:t>
            </a:fld>
            <a:endParaRPr lang="id-ID"/>
          </a:p>
        </p:txBody>
      </p:sp>
    </p:spTree>
    <p:extLst>
      <p:ext uri="{BB962C8B-B14F-4D97-AF65-F5344CB8AC3E}">
        <p14:creationId xmlns:p14="http://schemas.microsoft.com/office/powerpoint/2010/main" val="30315029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Lst>
  <p:txStyles>
    <p:titleStyle>
      <a:lvl1pPr algn="l" defTabSz="914400" rtl="0" eaLnBrk="1" latinLnBrk="0" hangingPunct="1">
        <a:lnSpc>
          <a:spcPct val="90000"/>
        </a:lnSpc>
        <a:spcBef>
          <a:spcPct val="0"/>
        </a:spcBef>
        <a:buNone/>
        <a:defRPr sz="4400" kern="1200">
          <a:solidFill>
            <a:schemeClr val="tx1"/>
          </a:solidFill>
          <a:latin typeface="Gotham Medium" panose="0200060303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Gotham ExtraLight" panose="0200060303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Gotham ExtraLight" panose="0200060303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Gotham ExtraLight" panose="0200060303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tham ExtraLight" panose="0200060303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Gotham ExtraLight" panose="0200060303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979684"/>
            <a:ext cx="9144000" cy="2711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u="none" kern="1200" spc="-300" baseline="0">
                <a:solidFill>
                  <a:schemeClr val="bg1"/>
                </a:solidFill>
                <a:latin typeface="Gotham Bold" panose="02000803030000020004" pitchFamily="2" charset="0"/>
                <a:ea typeface="+mj-ea"/>
                <a:cs typeface="+mj-cs"/>
              </a:defRPr>
            </a:lvl1pPr>
          </a:lstStyle>
          <a:p>
            <a:pPr algn="ctr"/>
            <a:r>
              <a:rPr lang="id-ID" sz="8800" dirty="0" smtClean="0"/>
              <a:t>Explor</a:t>
            </a:r>
            <a:r>
              <a:rPr lang="en-US" sz="8800" dirty="0" err="1" smtClean="0"/>
              <a:t>ation</a:t>
            </a:r>
            <a:endParaRPr lang="id-ID" sz="9600" dirty="0" smtClean="0"/>
          </a:p>
        </p:txBody>
      </p:sp>
      <p:pic>
        <p:nvPicPr>
          <p:cNvPr id="2" name="Picture 2" descr="C:\Users\Windows 7\Videos\My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319" y="1584435"/>
            <a:ext cx="3871362" cy="2002220"/>
          </a:xfrm>
          <a:prstGeom prst="rect">
            <a:avLst/>
          </a:prstGeom>
          <a:noFill/>
          <a:effectLst>
            <a:glow rad="2286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906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723900" y="1657350"/>
            <a:ext cx="7696200" cy="373414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800" dirty="0" smtClean="0"/>
              <a:t>A </a:t>
            </a:r>
            <a:r>
              <a:rPr lang="en-US" sz="2800" b="1" i="1" dirty="0"/>
              <a:t>foreign key </a:t>
            </a:r>
            <a:r>
              <a:rPr lang="en-US" sz="2800" dirty="0"/>
              <a:t>is a field or a column that is used to establish a link between two </a:t>
            </a:r>
            <a:r>
              <a:rPr lang="en-US" sz="2800" dirty="0" smtClean="0"/>
              <a:t>tables. In </a:t>
            </a:r>
            <a:r>
              <a:rPr lang="en-US" sz="2800" dirty="0"/>
              <a:t>simple words you can say that, a foreign key in one table used to point primary key in another table</a:t>
            </a:r>
            <a:r>
              <a:rPr lang="en-US" sz="2800" dirty="0" smtClean="0"/>
              <a:t>.</a:t>
            </a:r>
            <a:endParaRPr lang="en-US" sz="2800" dirty="0"/>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690244" y="0"/>
            <a:ext cx="4220673"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Foreign Key</a:t>
            </a:r>
            <a:endParaRPr lang="en-US" sz="4000" b="1" dirty="0">
              <a:solidFill>
                <a:srgbClr val="009696"/>
              </a:solidFill>
            </a:endParaRPr>
          </a:p>
        </p:txBody>
      </p:sp>
    </p:spTree>
    <p:extLst>
      <p:ext uri="{BB962C8B-B14F-4D97-AF65-F5344CB8AC3E}">
        <p14:creationId xmlns:p14="http://schemas.microsoft.com/office/powerpoint/2010/main" val="1151300086"/>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6398" t="14243" r="19034" b="24218"/>
          <a:stretch/>
        </p:blipFill>
        <p:spPr bwMode="auto">
          <a:xfrm>
            <a:off x="749624" y="1160726"/>
            <a:ext cx="7644751" cy="4096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itle 1"/>
          <p:cNvSpPr txBox="1">
            <a:spLocks/>
          </p:cNvSpPr>
          <p:nvPr/>
        </p:nvSpPr>
        <p:spPr>
          <a:xfrm>
            <a:off x="0" y="5276243"/>
            <a:ext cx="9144000" cy="65424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1800" dirty="0"/>
              <a:t>The </a:t>
            </a:r>
            <a:r>
              <a:rPr lang="en-US" sz="1800" b="1" dirty="0">
                <a:solidFill>
                  <a:srgbClr val="009696"/>
                </a:solidFill>
              </a:rPr>
              <a:t>"</a:t>
            </a:r>
            <a:r>
              <a:rPr lang="en-US" sz="1800" b="1" dirty="0" err="1">
                <a:solidFill>
                  <a:srgbClr val="009696"/>
                </a:solidFill>
              </a:rPr>
              <a:t>S_Id</a:t>
            </a:r>
            <a:r>
              <a:rPr lang="en-US" sz="1800" b="1" dirty="0">
                <a:solidFill>
                  <a:srgbClr val="009696"/>
                </a:solidFill>
              </a:rPr>
              <a:t>"</a:t>
            </a:r>
            <a:r>
              <a:rPr lang="en-US" sz="1800" dirty="0"/>
              <a:t> column in the </a:t>
            </a:r>
            <a:r>
              <a:rPr lang="en-US" sz="1800" dirty="0" smtClean="0"/>
              <a:t>1st </a:t>
            </a:r>
            <a:r>
              <a:rPr lang="en-US" sz="1800" dirty="0"/>
              <a:t>table is the </a:t>
            </a:r>
            <a:r>
              <a:rPr lang="en-US" sz="1800" b="1" dirty="0">
                <a:solidFill>
                  <a:srgbClr val="009696"/>
                </a:solidFill>
              </a:rPr>
              <a:t>PRIMARY KEY</a:t>
            </a:r>
            <a:r>
              <a:rPr lang="en-US" sz="1800" dirty="0"/>
              <a:t> in the </a:t>
            </a:r>
            <a:r>
              <a:rPr lang="en-US" sz="1800" dirty="0" smtClean="0"/>
              <a:t>1st table.</a:t>
            </a:r>
          </a:p>
          <a:p>
            <a:pPr algn="ctr"/>
            <a:r>
              <a:rPr lang="en-US" sz="1800" dirty="0" smtClean="0"/>
              <a:t>The</a:t>
            </a:r>
            <a:r>
              <a:rPr lang="en-US" sz="1800" b="1" dirty="0" smtClean="0">
                <a:solidFill>
                  <a:srgbClr val="009696"/>
                </a:solidFill>
              </a:rPr>
              <a:t> </a:t>
            </a:r>
            <a:r>
              <a:rPr lang="en-US" sz="1800" b="1" dirty="0">
                <a:solidFill>
                  <a:srgbClr val="009696"/>
                </a:solidFill>
              </a:rPr>
              <a:t>"</a:t>
            </a:r>
            <a:r>
              <a:rPr lang="en-US" sz="1800" b="1" dirty="0" err="1">
                <a:solidFill>
                  <a:srgbClr val="009696"/>
                </a:solidFill>
              </a:rPr>
              <a:t>S_Id</a:t>
            </a:r>
            <a:r>
              <a:rPr lang="en-US" sz="1800" b="1" dirty="0">
                <a:solidFill>
                  <a:srgbClr val="009696"/>
                </a:solidFill>
              </a:rPr>
              <a:t>"</a:t>
            </a:r>
            <a:r>
              <a:rPr lang="en-US" sz="1800" dirty="0"/>
              <a:t> column in the </a:t>
            </a:r>
            <a:r>
              <a:rPr lang="en-US" sz="1800" dirty="0" smtClean="0"/>
              <a:t>2nd </a:t>
            </a:r>
            <a:r>
              <a:rPr lang="en-US" sz="1800" dirty="0"/>
              <a:t>table is a </a:t>
            </a:r>
            <a:r>
              <a:rPr lang="en-US" sz="1800" b="1" dirty="0">
                <a:solidFill>
                  <a:srgbClr val="009696"/>
                </a:solidFill>
              </a:rPr>
              <a:t>FOREIGN KEY</a:t>
            </a:r>
            <a:r>
              <a:rPr lang="en-US" sz="1800" dirty="0"/>
              <a:t> in the </a:t>
            </a:r>
            <a:r>
              <a:rPr lang="en-US" sz="1800" dirty="0" smtClean="0"/>
              <a:t>2nd </a:t>
            </a:r>
            <a:r>
              <a:rPr lang="en-US" sz="1800" dirty="0"/>
              <a:t>table.</a:t>
            </a:r>
          </a:p>
        </p:txBody>
      </p:sp>
      <p:sp>
        <p:nvSpPr>
          <p:cNvPr id="11" name="Title 1"/>
          <p:cNvSpPr txBox="1">
            <a:spLocks/>
          </p:cNvSpPr>
          <p:nvPr/>
        </p:nvSpPr>
        <p:spPr>
          <a:xfrm>
            <a:off x="4690244" y="0"/>
            <a:ext cx="4220673"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Foreign Key</a:t>
            </a:r>
            <a:endParaRPr lang="en-US" sz="4000" b="1" dirty="0">
              <a:solidFill>
                <a:srgbClr val="009696"/>
              </a:solidFill>
            </a:endParaRPr>
          </a:p>
        </p:txBody>
      </p:sp>
    </p:spTree>
    <p:extLst>
      <p:ext uri="{BB962C8B-B14F-4D97-AF65-F5344CB8AC3E}">
        <p14:creationId xmlns:p14="http://schemas.microsoft.com/office/powerpoint/2010/main" val="842569983"/>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0" y="1072045"/>
            <a:ext cx="9143999" cy="7567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600" dirty="0" smtClean="0"/>
              <a:t>Download &amp; install MySQL </a:t>
            </a:r>
          </a:p>
          <a:p>
            <a:pPr algn="ctr" fontAlgn="base"/>
            <a:r>
              <a:rPr lang="en-US" sz="2600" dirty="0" smtClean="0"/>
              <a:t>from its official site </a:t>
            </a:r>
            <a:r>
              <a:rPr lang="en-US" sz="2600" b="1" i="1" dirty="0" smtClean="0"/>
              <a:t>or</a:t>
            </a:r>
            <a:r>
              <a:rPr lang="en-US" sz="2600" dirty="0" smtClean="0"/>
              <a:t> XAMPP!</a:t>
            </a:r>
            <a:endParaRPr lang="id-ID" sz="2600" dirty="0"/>
          </a:p>
        </p:txBody>
      </p:sp>
      <p:sp>
        <p:nvSpPr>
          <p:cNvPr id="7" name="Title 1"/>
          <p:cNvSpPr txBox="1">
            <a:spLocks/>
          </p:cNvSpPr>
          <p:nvPr/>
        </p:nvSpPr>
        <p:spPr>
          <a:xfrm>
            <a:off x="3972915" y="-74855"/>
            <a:ext cx="5190259" cy="11468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Getting Started</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31530" y="3878306"/>
            <a:ext cx="4690245" cy="20810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400" b="1" i="1" dirty="0"/>
              <a:t>MySQL </a:t>
            </a:r>
            <a:r>
              <a:rPr lang="en-US" sz="2400" b="1" i="1" dirty="0" smtClean="0"/>
              <a:t>Installer</a:t>
            </a:r>
          </a:p>
          <a:p>
            <a:pPr algn="ctr" fontAlgn="base"/>
            <a:r>
              <a:rPr lang="en-US" sz="2400" dirty="0" smtClean="0">
                <a:solidFill>
                  <a:srgbClr val="009696"/>
                </a:solidFill>
              </a:rPr>
              <a:t>www.mysql.com/</a:t>
            </a:r>
          </a:p>
          <a:p>
            <a:pPr algn="ctr" fontAlgn="base"/>
            <a:r>
              <a:rPr lang="en-US" sz="2400" dirty="0" smtClean="0">
                <a:solidFill>
                  <a:srgbClr val="009696"/>
                </a:solidFill>
              </a:rPr>
              <a:t>downloads/</a:t>
            </a:r>
          </a:p>
          <a:p>
            <a:pPr algn="ctr" fontAlgn="base"/>
            <a:endParaRPr lang="en-US" sz="1200" dirty="0" smtClean="0">
              <a:solidFill>
                <a:srgbClr val="009696"/>
              </a:solidFill>
            </a:endParaRPr>
          </a:p>
          <a:p>
            <a:pPr algn="ctr" fontAlgn="base"/>
            <a:r>
              <a:rPr lang="en-US" sz="2400" b="1" i="1" dirty="0" smtClean="0"/>
              <a:t>On Windows, it needs </a:t>
            </a:r>
          </a:p>
          <a:p>
            <a:pPr algn="ctr" fontAlgn="base"/>
            <a:r>
              <a:rPr lang="en-US" sz="2400" b="1" i="1" dirty="0" smtClean="0"/>
              <a:t>.NET Framework</a:t>
            </a:r>
          </a:p>
          <a:p>
            <a:pPr algn="ctr" fontAlgn="base"/>
            <a:r>
              <a:rPr lang="en-US" sz="2400" dirty="0" smtClean="0">
                <a:solidFill>
                  <a:srgbClr val="009696"/>
                </a:solidFill>
              </a:rPr>
              <a:t>www.microsoft.com/net/</a:t>
            </a:r>
          </a:p>
          <a:p>
            <a:pPr algn="ctr" fontAlgn="base"/>
            <a:r>
              <a:rPr lang="en-US" sz="2400" dirty="0" smtClean="0">
                <a:solidFill>
                  <a:srgbClr val="009696"/>
                </a:solidFill>
              </a:rPr>
              <a:t>download/windows</a:t>
            </a:r>
            <a:endParaRPr lang="en-US" sz="2400" dirty="0">
              <a:solidFill>
                <a:srgbClr val="009696"/>
              </a:solidFill>
            </a:endParaRPr>
          </a:p>
        </p:txBody>
      </p:sp>
      <p:sp>
        <p:nvSpPr>
          <p:cNvPr id="11" name="Title 1"/>
          <p:cNvSpPr txBox="1">
            <a:spLocks/>
          </p:cNvSpPr>
          <p:nvPr/>
        </p:nvSpPr>
        <p:spPr>
          <a:xfrm>
            <a:off x="4595650" y="4162095"/>
            <a:ext cx="4453754" cy="97745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600" b="1" i="1" dirty="0" smtClean="0"/>
              <a:t>XAMPP Bundle</a:t>
            </a:r>
          </a:p>
          <a:p>
            <a:pPr algn="ctr" fontAlgn="base"/>
            <a:r>
              <a:rPr lang="en-US" sz="2600" dirty="0" smtClean="0">
                <a:solidFill>
                  <a:srgbClr val="009696"/>
                </a:solidFill>
              </a:rPr>
              <a:t>apachefriends.org</a:t>
            </a:r>
            <a:endParaRPr lang="en-US" sz="2600" dirty="0">
              <a:solidFill>
                <a:srgbClr val="009696"/>
              </a:solidFill>
            </a:endParaRPr>
          </a:p>
        </p:txBody>
      </p:sp>
      <p:pic>
        <p:nvPicPr>
          <p:cNvPr id="1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5182" y="2131134"/>
            <a:ext cx="3062939" cy="15841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D:\Purwadhika\Lintang Course PPT\0 pikt\php\2000px-Xamp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80138" y="2537616"/>
            <a:ext cx="3558662" cy="92881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587766" y="2159876"/>
            <a:ext cx="23650" cy="4335517"/>
          </a:xfrm>
          <a:prstGeom prst="line">
            <a:avLst/>
          </a:prstGeom>
          <a:ln w="76200">
            <a:solidFill>
              <a:srgbClr val="00969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62096"/>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3216166" y="0"/>
            <a:ext cx="5150345" cy="1220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fontAlgn="base"/>
            <a:r>
              <a:rPr lang="en-US" sz="3200" b="1" i="1" dirty="0" smtClean="0">
                <a:solidFill>
                  <a:srgbClr val="009696"/>
                </a:solidFill>
              </a:rPr>
              <a:t>#1 With MySQL Installer</a:t>
            </a:r>
          </a:p>
          <a:p>
            <a:pPr algn="r" fontAlgn="base"/>
            <a:r>
              <a:rPr lang="en-US" sz="2000" dirty="0" smtClean="0">
                <a:solidFill>
                  <a:srgbClr val="009696"/>
                </a:solidFill>
              </a:rPr>
              <a:t>Installation: Server </a:t>
            </a:r>
            <a:r>
              <a:rPr lang="en-US" sz="2000" dirty="0" err="1" smtClean="0">
                <a:solidFill>
                  <a:srgbClr val="009696"/>
                </a:solidFill>
              </a:rPr>
              <a:t>Config</a:t>
            </a:r>
            <a:endParaRPr lang="en-US" sz="3200" dirty="0">
              <a:solidFill>
                <a:srgbClr val="009696"/>
              </a:solidFill>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61636"/>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85945" y="5876685"/>
            <a:ext cx="3124973" cy="82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523" t="15259" r="21523" b="12500"/>
          <a:stretch/>
        </p:blipFill>
        <p:spPr bwMode="auto">
          <a:xfrm>
            <a:off x="1013979" y="1220645"/>
            <a:ext cx="7352532" cy="5243217"/>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2136061"/>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61636"/>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85945" y="5876685"/>
            <a:ext cx="3124973" cy="82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33" t="15494" r="21335" b="12308"/>
          <a:stretch/>
        </p:blipFill>
        <p:spPr bwMode="auto">
          <a:xfrm>
            <a:off x="999413" y="1220645"/>
            <a:ext cx="7381663" cy="5281449"/>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3216166" y="0"/>
            <a:ext cx="5150345" cy="1220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fontAlgn="base"/>
            <a:r>
              <a:rPr lang="en-US" sz="3200" b="1" i="1" dirty="0" smtClean="0">
                <a:solidFill>
                  <a:srgbClr val="009696"/>
                </a:solidFill>
              </a:rPr>
              <a:t>#1 With MySQL Installer</a:t>
            </a:r>
          </a:p>
          <a:p>
            <a:pPr algn="r" fontAlgn="base"/>
            <a:r>
              <a:rPr lang="en-US" sz="2000" dirty="0" smtClean="0">
                <a:solidFill>
                  <a:srgbClr val="009696"/>
                </a:solidFill>
              </a:rPr>
              <a:t>Installation: Accounts &amp; Roles</a:t>
            </a:r>
            <a:endParaRPr lang="en-US" sz="3200" dirty="0">
              <a:solidFill>
                <a:srgbClr val="009696"/>
              </a:solidFill>
            </a:endParaRPr>
          </a:p>
        </p:txBody>
      </p:sp>
    </p:spTree>
    <p:extLst>
      <p:ext uri="{BB962C8B-B14F-4D97-AF65-F5344CB8AC3E}">
        <p14:creationId xmlns:p14="http://schemas.microsoft.com/office/powerpoint/2010/main" val="1740274668"/>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709456" y="1056284"/>
            <a:ext cx="7551674" cy="233325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000" dirty="0" smtClean="0"/>
              <a:t>Via </a:t>
            </a:r>
            <a:r>
              <a:rPr lang="id-ID" sz="2000" dirty="0" smtClean="0"/>
              <a:t>Command </a:t>
            </a:r>
            <a:r>
              <a:rPr lang="en-US" sz="2000" dirty="0" smtClean="0"/>
              <a:t>P</a:t>
            </a:r>
            <a:r>
              <a:rPr lang="id-ID" sz="2000" dirty="0" smtClean="0"/>
              <a:t>rompt</a:t>
            </a:r>
            <a:r>
              <a:rPr lang="en-US" sz="2000" dirty="0" smtClean="0"/>
              <a:t>, go to </a:t>
            </a:r>
            <a:r>
              <a:rPr lang="en-US" sz="2000" i="1" dirty="0"/>
              <a:t>mysql.exe</a:t>
            </a:r>
            <a:r>
              <a:rPr lang="en-US" sz="2000" dirty="0" smtClean="0"/>
              <a:t> directory </a:t>
            </a:r>
          </a:p>
          <a:p>
            <a:pPr algn="just" fontAlgn="base"/>
            <a:r>
              <a:rPr lang="en-US" sz="2000" b="1" i="1" dirty="0"/>
              <a:t>C:\Program Files\MySQL\MySQL Server </a:t>
            </a:r>
            <a:r>
              <a:rPr lang="en-US" sz="2000" b="1" i="1" dirty="0" smtClean="0"/>
              <a:t>5.7\bin</a:t>
            </a:r>
            <a:endParaRPr lang="en-US" sz="2000" b="1" i="1" dirty="0"/>
          </a:p>
          <a:p>
            <a:pPr algn="just" fontAlgn="base"/>
            <a:r>
              <a:rPr lang="en-US" sz="2000" dirty="0" smtClean="0"/>
              <a:t>then execute:</a:t>
            </a:r>
            <a:r>
              <a:rPr lang="id-ID" sz="2000" dirty="0" smtClean="0"/>
              <a:t> </a:t>
            </a:r>
            <a:endParaRPr lang="en-US" sz="2000" dirty="0" smtClean="0"/>
          </a:p>
          <a:p>
            <a:pPr algn="just" fontAlgn="base"/>
            <a:endParaRPr lang="en-US" sz="1000" b="1" dirty="0" smtClean="0">
              <a:solidFill>
                <a:srgbClr val="009696"/>
              </a:solidFill>
              <a:latin typeface="Consolas" pitchFamily="49" charset="0"/>
              <a:cs typeface="Consolas" pitchFamily="49" charset="0"/>
            </a:endParaRPr>
          </a:p>
          <a:p>
            <a:pPr algn="just" fontAlgn="base"/>
            <a:r>
              <a:rPr lang="en-US" sz="2400" b="1" dirty="0">
                <a:solidFill>
                  <a:srgbClr val="009696"/>
                </a:solidFill>
                <a:latin typeface="Consolas" pitchFamily="49" charset="0"/>
                <a:cs typeface="Consolas" pitchFamily="49" charset="0"/>
              </a:rPr>
              <a:t>$</a:t>
            </a:r>
            <a:r>
              <a:rPr lang="en-US" sz="2400" b="1" dirty="0"/>
              <a:t> </a:t>
            </a:r>
            <a:r>
              <a:rPr lang="id-ID" sz="2400" b="1" dirty="0">
                <a:solidFill>
                  <a:srgbClr val="009696"/>
                </a:solidFill>
                <a:latin typeface="Consolas" pitchFamily="49" charset="0"/>
                <a:cs typeface="Consolas" pitchFamily="49" charset="0"/>
              </a:rPr>
              <a:t>mysql.exe </a:t>
            </a:r>
            <a:r>
              <a:rPr lang="en-US" sz="2400" b="1" dirty="0">
                <a:solidFill>
                  <a:srgbClr val="009696"/>
                </a:solidFill>
                <a:latin typeface="Consolas" pitchFamily="49" charset="0"/>
                <a:cs typeface="Consolas" pitchFamily="49" charset="0"/>
              </a:rPr>
              <a:t>--</a:t>
            </a:r>
            <a:r>
              <a:rPr lang="id-ID" sz="2400" b="1" dirty="0">
                <a:solidFill>
                  <a:srgbClr val="009696"/>
                </a:solidFill>
                <a:latin typeface="Consolas" pitchFamily="49" charset="0"/>
                <a:cs typeface="Consolas" pitchFamily="49" charset="0"/>
              </a:rPr>
              <a:t>u</a:t>
            </a:r>
            <a:r>
              <a:rPr lang="en-US" sz="2400" b="1" dirty="0" err="1" smtClean="0">
                <a:solidFill>
                  <a:srgbClr val="009696"/>
                </a:solidFill>
                <a:latin typeface="Consolas" pitchFamily="49" charset="0"/>
                <a:cs typeface="Consolas" pitchFamily="49" charset="0"/>
              </a:rPr>
              <a:t>ser</a:t>
            </a:r>
            <a:r>
              <a:rPr lang="en-US" sz="2400" b="1" dirty="0" smtClean="0">
                <a:solidFill>
                  <a:srgbClr val="009696"/>
                </a:solidFill>
                <a:latin typeface="Consolas" pitchFamily="49" charset="0"/>
                <a:cs typeface="Consolas" pitchFamily="49" charset="0"/>
              </a:rPr>
              <a:t>=root </a:t>
            </a:r>
            <a:r>
              <a:rPr lang="en-US" sz="2400" b="1" dirty="0">
                <a:solidFill>
                  <a:srgbClr val="009696"/>
                </a:solidFill>
                <a:latin typeface="Consolas" pitchFamily="49" charset="0"/>
                <a:cs typeface="Consolas" pitchFamily="49" charset="0"/>
              </a:rPr>
              <a:t>--password=12345</a:t>
            </a:r>
            <a:endParaRPr lang="id-ID" sz="2400" b="1" dirty="0">
              <a:solidFill>
                <a:srgbClr val="009696"/>
              </a:solidFill>
              <a:latin typeface="Consolas" pitchFamily="49" charset="0"/>
              <a:cs typeface="Consolas" pitchFamily="49" charset="0"/>
            </a:endParaRPr>
          </a:p>
          <a:p>
            <a:pPr algn="just" fontAlgn="base"/>
            <a:endParaRPr lang="en-US" sz="1000" b="1" i="1" dirty="0" smtClean="0">
              <a:latin typeface="Consolas" pitchFamily="49" charset="0"/>
              <a:cs typeface="Consolas" pitchFamily="49" charset="0"/>
            </a:endParaRPr>
          </a:p>
          <a:p>
            <a:pPr algn="just" fontAlgn="base"/>
            <a:r>
              <a:rPr lang="en-US" sz="2400" b="1" i="1" dirty="0" smtClean="0">
                <a:latin typeface="Consolas" pitchFamily="49" charset="0"/>
                <a:cs typeface="Consolas" pitchFamily="49" charset="0"/>
              </a:rPr>
              <a:t>or</a:t>
            </a:r>
          </a:p>
          <a:p>
            <a:pPr algn="just" fontAlgn="base"/>
            <a:endParaRPr lang="en-US" sz="1000" dirty="0" smtClean="0"/>
          </a:p>
          <a:p>
            <a:pPr algn="just" fontAlgn="base"/>
            <a:r>
              <a:rPr lang="en-US" sz="2400" b="1" dirty="0" smtClean="0">
                <a:solidFill>
                  <a:srgbClr val="009696"/>
                </a:solidFill>
                <a:latin typeface="Consolas" pitchFamily="49" charset="0"/>
                <a:cs typeface="Consolas" pitchFamily="49" charset="0"/>
              </a:rPr>
              <a:t>$</a:t>
            </a:r>
            <a:r>
              <a:rPr lang="en-US" sz="2400" b="1" dirty="0" smtClean="0"/>
              <a:t> </a:t>
            </a:r>
            <a:r>
              <a:rPr lang="id-ID" sz="2400" b="1" dirty="0" smtClean="0">
                <a:solidFill>
                  <a:srgbClr val="009696"/>
                </a:solidFill>
                <a:latin typeface="Consolas" pitchFamily="49" charset="0"/>
                <a:cs typeface="Consolas" pitchFamily="49" charset="0"/>
              </a:rPr>
              <a:t>mysql.exe </a:t>
            </a:r>
            <a:r>
              <a:rPr lang="en-US" sz="2400" b="1" dirty="0">
                <a:solidFill>
                  <a:srgbClr val="009696"/>
                </a:solidFill>
                <a:latin typeface="Consolas" pitchFamily="49" charset="0"/>
                <a:cs typeface="Consolas" pitchFamily="49" charset="0"/>
              </a:rPr>
              <a:t>-</a:t>
            </a:r>
            <a:r>
              <a:rPr lang="id-ID" sz="2400" b="1" dirty="0" smtClean="0">
                <a:solidFill>
                  <a:srgbClr val="009696"/>
                </a:solidFill>
                <a:latin typeface="Consolas" pitchFamily="49" charset="0"/>
                <a:cs typeface="Consolas" pitchFamily="49" charset="0"/>
              </a:rPr>
              <a:t>u</a:t>
            </a:r>
            <a:r>
              <a:rPr lang="en-US" sz="2400" b="1" dirty="0" smtClean="0">
                <a:solidFill>
                  <a:srgbClr val="009696"/>
                </a:solidFill>
                <a:latin typeface="Consolas" pitchFamily="49" charset="0"/>
                <a:cs typeface="Consolas" pitchFamily="49" charset="0"/>
              </a:rPr>
              <a:t> </a:t>
            </a:r>
            <a:r>
              <a:rPr lang="en-US" sz="2400" b="1" dirty="0" err="1" smtClean="0">
                <a:solidFill>
                  <a:srgbClr val="009696"/>
                </a:solidFill>
                <a:latin typeface="Consolas" pitchFamily="49" charset="0"/>
                <a:cs typeface="Consolas" pitchFamily="49" charset="0"/>
              </a:rPr>
              <a:t>lintang</a:t>
            </a:r>
            <a:r>
              <a:rPr lang="en-US" sz="2400" b="1" dirty="0" smtClean="0">
                <a:solidFill>
                  <a:srgbClr val="009696"/>
                </a:solidFill>
                <a:latin typeface="Consolas" pitchFamily="49" charset="0"/>
                <a:cs typeface="Consolas" pitchFamily="49" charset="0"/>
              </a:rPr>
              <a:t> -p12345</a:t>
            </a:r>
            <a:endParaRPr lang="id-ID" sz="2400" b="1" dirty="0" smtClean="0">
              <a:solidFill>
                <a:srgbClr val="009696"/>
              </a:solidFill>
              <a:latin typeface="Consolas" pitchFamily="49" charset="0"/>
              <a:cs typeface="Consolas" pitchFamily="49" charset="0"/>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250731" cy="64686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658" t="31511" r="10835" b="12240"/>
          <a:stretch/>
        </p:blipFill>
        <p:spPr bwMode="auto">
          <a:xfrm>
            <a:off x="977470" y="3639233"/>
            <a:ext cx="7917675" cy="2998537"/>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txBox="1">
            <a:spLocks/>
          </p:cNvSpPr>
          <p:nvPr/>
        </p:nvSpPr>
        <p:spPr>
          <a:xfrm>
            <a:off x="3216166" y="0"/>
            <a:ext cx="5344514" cy="1220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fontAlgn="base"/>
            <a:r>
              <a:rPr lang="en-US" sz="3200" b="1" i="1" dirty="0" smtClean="0">
                <a:solidFill>
                  <a:srgbClr val="009696"/>
                </a:solidFill>
              </a:rPr>
              <a:t>#1 With MySQL Installer</a:t>
            </a:r>
          </a:p>
          <a:p>
            <a:pPr algn="r" fontAlgn="base"/>
            <a:r>
              <a:rPr lang="en-US" sz="2000" dirty="0" smtClean="0">
                <a:solidFill>
                  <a:srgbClr val="009696"/>
                </a:solidFill>
              </a:rPr>
              <a:t>Setup Database Server</a:t>
            </a:r>
            <a:endParaRPr lang="en-US" sz="3200" dirty="0">
              <a:solidFill>
                <a:srgbClr val="009696"/>
              </a:solidFill>
            </a:endParaRPr>
          </a:p>
        </p:txBody>
      </p:sp>
    </p:spTree>
    <p:extLst>
      <p:ext uri="{BB962C8B-B14F-4D97-AF65-F5344CB8AC3E}">
        <p14:creationId xmlns:p14="http://schemas.microsoft.com/office/powerpoint/2010/main" val="1980427537"/>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3216166" y="0"/>
            <a:ext cx="5150345" cy="1220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fontAlgn="base"/>
            <a:r>
              <a:rPr lang="en-US" sz="3200" b="1" i="1" dirty="0" smtClean="0">
                <a:solidFill>
                  <a:srgbClr val="009696"/>
                </a:solidFill>
              </a:rPr>
              <a:t>#2 With XAMPP</a:t>
            </a:r>
          </a:p>
          <a:p>
            <a:pPr algn="r" fontAlgn="base"/>
            <a:r>
              <a:rPr lang="en-US" sz="2000" dirty="0" smtClean="0">
                <a:solidFill>
                  <a:srgbClr val="009696"/>
                </a:solidFill>
              </a:rPr>
              <a:t>Activate Apache &amp; MySQL Server</a:t>
            </a:r>
            <a:endParaRPr lang="en-US" sz="3200" dirty="0">
              <a:solidFill>
                <a:srgbClr val="009696"/>
              </a:solidFill>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61636"/>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785945" y="5876685"/>
            <a:ext cx="3124973" cy="823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735" t="27155" r="43522" b="16846"/>
          <a:stretch/>
        </p:blipFill>
        <p:spPr bwMode="auto">
          <a:xfrm>
            <a:off x="655763" y="1407292"/>
            <a:ext cx="7832473" cy="5059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631088"/>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709456" y="1441362"/>
            <a:ext cx="7551674" cy="216889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000" dirty="0" smtClean="0"/>
              <a:t>Via </a:t>
            </a:r>
            <a:r>
              <a:rPr lang="id-ID" sz="2000" dirty="0" smtClean="0"/>
              <a:t>Command </a:t>
            </a:r>
            <a:r>
              <a:rPr lang="en-US" sz="2000" dirty="0" smtClean="0"/>
              <a:t>P</a:t>
            </a:r>
            <a:r>
              <a:rPr lang="id-ID" sz="2000" dirty="0" smtClean="0"/>
              <a:t>rompt</a:t>
            </a:r>
            <a:r>
              <a:rPr lang="en-US" sz="2000" dirty="0" smtClean="0"/>
              <a:t>, go to </a:t>
            </a:r>
            <a:r>
              <a:rPr lang="en-US" sz="2000" i="1" dirty="0"/>
              <a:t>mysql.exe</a:t>
            </a:r>
            <a:r>
              <a:rPr lang="en-US" sz="2000" dirty="0" smtClean="0"/>
              <a:t> directory </a:t>
            </a:r>
          </a:p>
          <a:p>
            <a:pPr algn="just" fontAlgn="base"/>
            <a:r>
              <a:rPr lang="en-US" sz="2000" b="1" i="1" dirty="0"/>
              <a:t>C:\</a:t>
            </a:r>
            <a:r>
              <a:rPr lang="en-US" sz="2000" b="1" i="1" dirty="0" smtClean="0"/>
              <a:t>xampp\mysql\bin</a:t>
            </a:r>
            <a:r>
              <a:rPr lang="en-US" sz="2000" i="1" dirty="0" smtClean="0"/>
              <a:t> </a:t>
            </a:r>
            <a:r>
              <a:rPr lang="en-US" sz="2000" dirty="0" smtClean="0"/>
              <a:t>then execute:</a:t>
            </a:r>
            <a:r>
              <a:rPr lang="id-ID" sz="2000" dirty="0" smtClean="0"/>
              <a:t> </a:t>
            </a:r>
            <a:endParaRPr lang="en-US" sz="2000" dirty="0" smtClean="0"/>
          </a:p>
          <a:p>
            <a:pPr algn="just" fontAlgn="base"/>
            <a:endParaRPr lang="en-US" sz="1000" b="1" dirty="0" smtClean="0">
              <a:solidFill>
                <a:srgbClr val="009696"/>
              </a:solidFill>
              <a:latin typeface="Consolas" pitchFamily="49" charset="0"/>
              <a:cs typeface="Consolas" pitchFamily="49" charset="0"/>
            </a:endParaRPr>
          </a:p>
          <a:p>
            <a:pPr algn="just" fontAlgn="base"/>
            <a:r>
              <a:rPr lang="en-US" sz="2400" b="1" dirty="0">
                <a:solidFill>
                  <a:srgbClr val="009696"/>
                </a:solidFill>
                <a:latin typeface="Consolas" pitchFamily="49" charset="0"/>
                <a:cs typeface="Consolas" pitchFamily="49" charset="0"/>
              </a:rPr>
              <a:t>$</a:t>
            </a:r>
            <a:r>
              <a:rPr lang="en-US" sz="2400" b="1" dirty="0"/>
              <a:t> </a:t>
            </a:r>
            <a:r>
              <a:rPr lang="id-ID" sz="2400" b="1" dirty="0">
                <a:solidFill>
                  <a:srgbClr val="009696"/>
                </a:solidFill>
                <a:latin typeface="Consolas" pitchFamily="49" charset="0"/>
                <a:cs typeface="Consolas" pitchFamily="49" charset="0"/>
              </a:rPr>
              <a:t>mysql.exe </a:t>
            </a:r>
            <a:r>
              <a:rPr lang="en-US" sz="2400" b="1" dirty="0">
                <a:solidFill>
                  <a:srgbClr val="009696"/>
                </a:solidFill>
                <a:latin typeface="Consolas" pitchFamily="49" charset="0"/>
                <a:cs typeface="Consolas" pitchFamily="49" charset="0"/>
              </a:rPr>
              <a:t>--</a:t>
            </a:r>
            <a:r>
              <a:rPr lang="id-ID" sz="2400" b="1" dirty="0">
                <a:solidFill>
                  <a:srgbClr val="009696"/>
                </a:solidFill>
                <a:latin typeface="Consolas" pitchFamily="49" charset="0"/>
                <a:cs typeface="Consolas" pitchFamily="49" charset="0"/>
              </a:rPr>
              <a:t>u</a:t>
            </a:r>
            <a:r>
              <a:rPr lang="en-US" sz="2400" b="1" dirty="0" err="1" smtClean="0">
                <a:solidFill>
                  <a:srgbClr val="009696"/>
                </a:solidFill>
                <a:latin typeface="Consolas" pitchFamily="49" charset="0"/>
                <a:cs typeface="Consolas" pitchFamily="49" charset="0"/>
              </a:rPr>
              <a:t>ser</a:t>
            </a:r>
            <a:r>
              <a:rPr lang="en-US" sz="2400" b="1" dirty="0" smtClean="0">
                <a:solidFill>
                  <a:srgbClr val="009696"/>
                </a:solidFill>
                <a:latin typeface="Consolas" pitchFamily="49" charset="0"/>
                <a:cs typeface="Consolas" pitchFamily="49" charset="0"/>
              </a:rPr>
              <a:t>=root </a:t>
            </a:r>
            <a:r>
              <a:rPr lang="en-US" sz="2400" b="1" dirty="0">
                <a:solidFill>
                  <a:srgbClr val="009696"/>
                </a:solidFill>
                <a:latin typeface="Consolas" pitchFamily="49" charset="0"/>
                <a:cs typeface="Consolas" pitchFamily="49" charset="0"/>
              </a:rPr>
              <a:t>--password=12345</a:t>
            </a:r>
            <a:endParaRPr lang="id-ID" sz="2400" b="1" dirty="0">
              <a:solidFill>
                <a:srgbClr val="009696"/>
              </a:solidFill>
              <a:latin typeface="Consolas" pitchFamily="49" charset="0"/>
              <a:cs typeface="Consolas" pitchFamily="49" charset="0"/>
            </a:endParaRPr>
          </a:p>
          <a:p>
            <a:pPr algn="just" fontAlgn="base"/>
            <a:endParaRPr lang="en-US" sz="1000" b="1" i="1" dirty="0" smtClean="0">
              <a:latin typeface="Consolas" pitchFamily="49" charset="0"/>
              <a:cs typeface="Consolas" pitchFamily="49" charset="0"/>
            </a:endParaRPr>
          </a:p>
          <a:p>
            <a:pPr algn="just" fontAlgn="base"/>
            <a:r>
              <a:rPr lang="en-US" sz="2400" b="1" i="1" dirty="0" smtClean="0">
                <a:latin typeface="Consolas" pitchFamily="49" charset="0"/>
                <a:cs typeface="Consolas" pitchFamily="49" charset="0"/>
              </a:rPr>
              <a:t>or</a:t>
            </a:r>
          </a:p>
          <a:p>
            <a:pPr algn="just" fontAlgn="base"/>
            <a:endParaRPr lang="en-US" sz="1000" dirty="0" smtClean="0"/>
          </a:p>
          <a:p>
            <a:pPr algn="just" fontAlgn="base"/>
            <a:r>
              <a:rPr lang="en-US" sz="2400" b="1" dirty="0" smtClean="0">
                <a:solidFill>
                  <a:srgbClr val="009696"/>
                </a:solidFill>
                <a:latin typeface="Consolas" pitchFamily="49" charset="0"/>
                <a:cs typeface="Consolas" pitchFamily="49" charset="0"/>
              </a:rPr>
              <a:t>$</a:t>
            </a:r>
            <a:r>
              <a:rPr lang="en-US" sz="2400" b="1" dirty="0" smtClean="0"/>
              <a:t> </a:t>
            </a:r>
            <a:r>
              <a:rPr lang="id-ID" sz="2400" b="1" dirty="0" smtClean="0">
                <a:solidFill>
                  <a:srgbClr val="009696"/>
                </a:solidFill>
                <a:latin typeface="Consolas" pitchFamily="49" charset="0"/>
                <a:cs typeface="Consolas" pitchFamily="49" charset="0"/>
              </a:rPr>
              <a:t>mysql.exe </a:t>
            </a:r>
            <a:r>
              <a:rPr lang="en-US" sz="2400" b="1" dirty="0" smtClean="0">
                <a:solidFill>
                  <a:srgbClr val="009696"/>
                </a:solidFill>
                <a:latin typeface="Consolas" pitchFamily="49" charset="0"/>
                <a:cs typeface="Consolas" pitchFamily="49" charset="0"/>
              </a:rPr>
              <a:t>--</a:t>
            </a:r>
            <a:r>
              <a:rPr lang="id-ID" sz="2400" b="1" dirty="0" smtClean="0">
                <a:solidFill>
                  <a:srgbClr val="009696"/>
                </a:solidFill>
                <a:latin typeface="Consolas" pitchFamily="49" charset="0"/>
                <a:cs typeface="Consolas" pitchFamily="49" charset="0"/>
              </a:rPr>
              <a:t>u</a:t>
            </a:r>
            <a:r>
              <a:rPr lang="en-US" sz="2400" b="1" dirty="0" err="1" smtClean="0">
                <a:solidFill>
                  <a:srgbClr val="009696"/>
                </a:solidFill>
                <a:latin typeface="Consolas" pitchFamily="49" charset="0"/>
                <a:cs typeface="Consolas" pitchFamily="49" charset="0"/>
              </a:rPr>
              <a:t>ser</a:t>
            </a:r>
            <a:r>
              <a:rPr lang="en-US" sz="2400" b="1" dirty="0" smtClean="0">
                <a:solidFill>
                  <a:srgbClr val="009696"/>
                </a:solidFill>
                <a:latin typeface="Consolas" pitchFamily="49" charset="0"/>
                <a:cs typeface="Consolas" pitchFamily="49" charset="0"/>
              </a:rPr>
              <a:t>=</a:t>
            </a:r>
            <a:r>
              <a:rPr lang="en-US" sz="2400" b="1" dirty="0" err="1" smtClean="0">
                <a:solidFill>
                  <a:srgbClr val="009696"/>
                </a:solidFill>
                <a:latin typeface="Consolas" pitchFamily="49" charset="0"/>
                <a:cs typeface="Consolas" pitchFamily="49" charset="0"/>
              </a:rPr>
              <a:t>lintang</a:t>
            </a:r>
            <a:r>
              <a:rPr lang="en-US" sz="2400" b="1" dirty="0" smtClean="0">
                <a:solidFill>
                  <a:srgbClr val="009696"/>
                </a:solidFill>
                <a:latin typeface="Consolas" pitchFamily="49" charset="0"/>
                <a:cs typeface="Consolas" pitchFamily="49" charset="0"/>
              </a:rPr>
              <a:t> --password=12345</a:t>
            </a:r>
            <a:endParaRPr lang="id-ID" sz="2400" b="1" dirty="0" smtClean="0">
              <a:solidFill>
                <a:srgbClr val="009696"/>
              </a:solidFill>
              <a:latin typeface="Consolas" pitchFamily="49" charset="0"/>
              <a:cs typeface="Consolas" pitchFamily="49" charset="0"/>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250731" cy="64686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3216166" y="0"/>
            <a:ext cx="5344514" cy="12206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fontAlgn="base"/>
            <a:r>
              <a:rPr lang="en-US" sz="3200" b="1" i="1" dirty="0" smtClean="0">
                <a:solidFill>
                  <a:srgbClr val="009696"/>
                </a:solidFill>
              </a:rPr>
              <a:t>#2 With XAMPP</a:t>
            </a:r>
          </a:p>
          <a:p>
            <a:pPr algn="r" fontAlgn="base"/>
            <a:r>
              <a:rPr lang="en-US" sz="2000" dirty="0" smtClean="0">
                <a:solidFill>
                  <a:srgbClr val="009696"/>
                </a:solidFill>
              </a:rPr>
              <a:t>Setup Database Server</a:t>
            </a:r>
            <a:endParaRPr lang="en-US" sz="3200" dirty="0">
              <a:solidFill>
                <a:srgbClr val="009696"/>
              </a:solidFill>
            </a:endParaRPr>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531" t="16686" r="15952" b="41657"/>
          <a:stretch/>
        </p:blipFill>
        <p:spPr bwMode="auto">
          <a:xfrm>
            <a:off x="548510" y="4025543"/>
            <a:ext cx="8280181" cy="2469848"/>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077086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urwadhika\Lintang Purwadhika Design\0 LIN Purwadhika\2e6af2_93c0539ab65941ca877fc5bbb1615371-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urwadhika\Lintang Purwadhika Design\0 LIN Purwadhika\Logo Purwadhika 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1238" y="6035675"/>
            <a:ext cx="2974975" cy="4635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1"/>
            <a:ext cx="9144000" cy="5943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50000" i="1" dirty="0" smtClean="0">
                <a:solidFill>
                  <a:srgbClr val="009696"/>
                </a:solidFill>
              </a:rPr>
              <a:t>?</a:t>
            </a:r>
            <a:endParaRPr lang="en-US" sz="50000" b="1" dirty="0">
              <a:solidFill>
                <a:srgbClr val="009696"/>
              </a:solidFill>
            </a:endParaRPr>
          </a:p>
        </p:txBody>
      </p:sp>
      <p:sp>
        <p:nvSpPr>
          <p:cNvPr id="5" name="Title 1"/>
          <p:cNvSpPr txBox="1">
            <a:spLocks/>
          </p:cNvSpPr>
          <p:nvPr/>
        </p:nvSpPr>
        <p:spPr>
          <a:xfrm>
            <a:off x="0" y="1"/>
            <a:ext cx="9143999" cy="60356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8000" b="1" dirty="0" smtClean="0">
                <a:solidFill>
                  <a:schemeClr val="bg1"/>
                </a:solidFill>
                <a:latin typeface="Gotham Black" panose="02000603040000020004" pitchFamily="2" charset="0"/>
              </a:rPr>
              <a:t>How to Work</a:t>
            </a:r>
          </a:p>
          <a:p>
            <a:pPr algn="ctr">
              <a:lnSpc>
                <a:spcPct val="100000"/>
              </a:lnSpc>
            </a:pPr>
            <a:r>
              <a:rPr lang="en-US" sz="8000" b="1" dirty="0" smtClean="0">
                <a:solidFill>
                  <a:schemeClr val="bg1"/>
                </a:solidFill>
                <a:latin typeface="Gotham Black" panose="02000603040000020004" pitchFamily="2" charset="0"/>
              </a:rPr>
              <a:t>With MySQL </a:t>
            </a:r>
          </a:p>
          <a:p>
            <a:pPr algn="ctr">
              <a:lnSpc>
                <a:spcPct val="100000"/>
              </a:lnSpc>
            </a:pPr>
            <a:r>
              <a:rPr lang="en-US" sz="8000" b="1" dirty="0" smtClean="0">
                <a:solidFill>
                  <a:schemeClr val="bg1"/>
                </a:solidFill>
                <a:latin typeface="Gotham Black" panose="02000603040000020004" pitchFamily="2" charset="0"/>
              </a:rPr>
              <a:t>Database</a:t>
            </a:r>
            <a:endParaRPr lang="en-US" sz="8000" b="1" dirty="0">
              <a:solidFill>
                <a:schemeClr val="bg1"/>
              </a:solidFill>
              <a:latin typeface="Gotham Black" panose="02000603040000020004" pitchFamily="2" charset="0"/>
            </a:endParaRPr>
          </a:p>
        </p:txBody>
      </p:sp>
    </p:spTree>
    <p:extLst>
      <p:ext uri="{BB962C8B-B14F-4D97-AF65-F5344CB8AC3E}">
        <p14:creationId xmlns:p14="http://schemas.microsoft.com/office/powerpoint/2010/main" val="1020140239"/>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38610" y="1371600"/>
            <a:ext cx="8437952" cy="4871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endParaRPr lang="en-US" sz="1500" dirty="0"/>
          </a:p>
          <a:p>
            <a:pPr algn="just" fontAlgn="base"/>
            <a:r>
              <a:rPr lang="en-US" sz="2400" dirty="0" err="1" smtClean="0"/>
              <a:t>Menampilkan</a:t>
            </a:r>
            <a:r>
              <a:rPr lang="en-US" sz="2400" dirty="0" smtClean="0"/>
              <a:t> </a:t>
            </a:r>
            <a:r>
              <a:rPr lang="en-US" sz="2400" dirty="0" err="1" smtClean="0"/>
              <a:t>daftar</a:t>
            </a:r>
            <a:r>
              <a:rPr lang="en-US" sz="2400" dirty="0" smtClean="0"/>
              <a:t> database yang </a:t>
            </a:r>
            <a:r>
              <a:rPr lang="en-US" sz="2400" dirty="0" err="1" smtClean="0"/>
              <a:t>ada</a:t>
            </a:r>
            <a:r>
              <a:rPr lang="en-US" sz="2400" dirty="0" smtClean="0"/>
              <a:t>:</a:t>
            </a:r>
            <a:endParaRPr lang="id-ID" sz="2400" dirty="0" smtClean="0"/>
          </a:p>
          <a:p>
            <a:pPr algn="just" fontAlgn="base"/>
            <a:r>
              <a:rPr lang="en-US" sz="2400" dirty="0"/>
              <a:t>	</a:t>
            </a:r>
            <a:r>
              <a:rPr lang="en-US" sz="2700" dirty="0" smtClean="0">
                <a:solidFill>
                  <a:srgbClr val="009696"/>
                </a:solidFill>
                <a:latin typeface="Consolas" pitchFamily="49" charset="0"/>
                <a:cs typeface="Consolas" pitchFamily="49" charset="0"/>
              </a:rPr>
              <a:t>$</a:t>
            </a:r>
            <a:r>
              <a:rPr lang="en-US" sz="2700" dirty="0" smtClean="0"/>
              <a:t> </a:t>
            </a:r>
            <a:r>
              <a:rPr lang="id-ID" sz="2700" dirty="0" smtClean="0">
                <a:solidFill>
                  <a:srgbClr val="009696"/>
                </a:solidFill>
                <a:latin typeface="Consolas" pitchFamily="49" charset="0"/>
                <a:cs typeface="Consolas" pitchFamily="49" charset="0"/>
              </a:rPr>
              <a:t>SHOW databases;</a:t>
            </a:r>
            <a:endParaRPr lang="en-US" sz="2700" dirty="0" smtClean="0">
              <a:solidFill>
                <a:srgbClr val="009696"/>
              </a:solidFill>
              <a:latin typeface="Consolas" pitchFamily="49" charset="0"/>
              <a:cs typeface="Consolas" pitchFamily="49" charset="0"/>
            </a:endParaRPr>
          </a:p>
          <a:p>
            <a:pPr algn="just" fontAlgn="base"/>
            <a:endParaRPr lang="en-US" sz="1500" dirty="0"/>
          </a:p>
          <a:p>
            <a:pPr algn="just" fontAlgn="base"/>
            <a:r>
              <a:rPr lang="en-US" sz="2400" dirty="0" err="1" smtClean="0"/>
              <a:t>Membuat</a:t>
            </a:r>
            <a:r>
              <a:rPr lang="en-US" sz="2400" dirty="0" smtClean="0"/>
              <a:t> database </a:t>
            </a:r>
            <a:r>
              <a:rPr lang="en-US" sz="2400" dirty="0" err="1" smtClean="0"/>
              <a:t>bernama</a:t>
            </a:r>
            <a:r>
              <a:rPr lang="en-US" sz="2400" dirty="0" smtClean="0"/>
              <a:t> “</a:t>
            </a:r>
            <a:r>
              <a:rPr lang="en-US" sz="2400" dirty="0" err="1" smtClean="0"/>
              <a:t>toko</a:t>
            </a:r>
            <a:r>
              <a:rPr lang="en-US" sz="2400" dirty="0" smtClean="0"/>
              <a:t>”:</a:t>
            </a:r>
            <a:endParaRPr lang="id-ID" sz="2400" dirty="0" smtClean="0"/>
          </a:p>
          <a:p>
            <a:pPr algn="just" fontAlgn="base"/>
            <a:r>
              <a:rPr lang="en-US" sz="2400" dirty="0"/>
              <a:t>	</a:t>
            </a:r>
            <a:r>
              <a:rPr lang="en-US" sz="2700" dirty="0" smtClean="0">
                <a:solidFill>
                  <a:srgbClr val="009696"/>
                </a:solidFill>
                <a:latin typeface="Consolas" pitchFamily="49" charset="0"/>
                <a:cs typeface="Consolas" pitchFamily="49" charset="0"/>
              </a:rPr>
              <a:t>$ </a:t>
            </a:r>
            <a:r>
              <a:rPr lang="id-ID" sz="2700" dirty="0" smtClean="0">
                <a:solidFill>
                  <a:srgbClr val="009696"/>
                </a:solidFill>
                <a:latin typeface="Consolas" pitchFamily="49" charset="0"/>
                <a:cs typeface="Consolas" pitchFamily="49" charset="0"/>
              </a:rPr>
              <a:t>CREATE database toko;</a:t>
            </a:r>
          </a:p>
          <a:p>
            <a:pPr algn="just" fontAlgn="base"/>
            <a:r>
              <a:rPr lang="en-US" sz="2800" dirty="0" smtClean="0">
                <a:solidFill>
                  <a:srgbClr val="009696"/>
                </a:solidFill>
                <a:latin typeface="Consolas" pitchFamily="49" charset="0"/>
                <a:cs typeface="Consolas" pitchFamily="49" charset="0"/>
              </a:rPr>
              <a:t>	</a:t>
            </a:r>
            <a:r>
              <a:rPr lang="en-US" sz="2700" dirty="0" smtClean="0">
                <a:solidFill>
                  <a:srgbClr val="009696"/>
                </a:solidFill>
                <a:latin typeface="Consolas" pitchFamily="49" charset="0"/>
                <a:cs typeface="Consolas" pitchFamily="49" charset="0"/>
              </a:rPr>
              <a:t>$ </a:t>
            </a:r>
            <a:r>
              <a:rPr lang="id-ID" sz="2700" dirty="0" smtClean="0">
                <a:solidFill>
                  <a:srgbClr val="009696"/>
                </a:solidFill>
                <a:latin typeface="Consolas" pitchFamily="49" charset="0"/>
                <a:cs typeface="Consolas" pitchFamily="49" charset="0"/>
              </a:rPr>
              <a:t>CREATE database IF NOT EXISTS toko;</a:t>
            </a:r>
            <a:endParaRPr lang="en-US" sz="2700" dirty="0" smtClean="0">
              <a:solidFill>
                <a:srgbClr val="009696"/>
              </a:solidFill>
              <a:latin typeface="Consolas" pitchFamily="49" charset="0"/>
              <a:cs typeface="Consolas" pitchFamily="49" charset="0"/>
            </a:endParaRPr>
          </a:p>
          <a:p>
            <a:pPr algn="just" fontAlgn="base"/>
            <a:endParaRPr lang="en-US" sz="1500" dirty="0">
              <a:solidFill>
                <a:srgbClr val="009696"/>
              </a:solidFill>
              <a:latin typeface="Consolas" pitchFamily="49" charset="0"/>
              <a:cs typeface="Consolas" pitchFamily="49" charset="0"/>
            </a:endParaRPr>
          </a:p>
          <a:p>
            <a:pPr algn="just" fontAlgn="base"/>
            <a:r>
              <a:rPr lang="en-US" sz="2400" dirty="0" err="1" smtClean="0"/>
              <a:t>Menghapus</a:t>
            </a:r>
            <a:r>
              <a:rPr lang="en-US" sz="2400" dirty="0" smtClean="0"/>
              <a:t> database “</a:t>
            </a:r>
            <a:r>
              <a:rPr lang="en-US" sz="2400" dirty="0" err="1" smtClean="0"/>
              <a:t>toko</a:t>
            </a:r>
            <a:r>
              <a:rPr lang="en-US" sz="2400" dirty="0" smtClean="0"/>
              <a:t>”:</a:t>
            </a:r>
            <a:endParaRPr lang="id-ID" sz="2400" dirty="0" smtClean="0"/>
          </a:p>
          <a:p>
            <a:pPr algn="just" fontAlgn="base"/>
            <a:r>
              <a:rPr lang="en-US" sz="2400" dirty="0"/>
              <a:t>	</a:t>
            </a:r>
            <a:r>
              <a:rPr lang="en-US" sz="2700" dirty="0" smtClean="0">
                <a:solidFill>
                  <a:srgbClr val="009696"/>
                </a:solidFill>
                <a:latin typeface="Consolas" pitchFamily="49" charset="0"/>
                <a:cs typeface="Consolas" pitchFamily="49" charset="0"/>
              </a:rPr>
              <a:t>$ </a:t>
            </a:r>
            <a:r>
              <a:rPr lang="id-ID" sz="2700" dirty="0" smtClean="0">
                <a:solidFill>
                  <a:srgbClr val="009696"/>
                </a:solidFill>
                <a:latin typeface="Consolas" pitchFamily="49" charset="0"/>
                <a:cs typeface="Consolas" pitchFamily="49" charset="0"/>
              </a:rPr>
              <a:t>DROP database toko;</a:t>
            </a:r>
          </a:p>
        </p:txBody>
      </p:sp>
      <p:sp>
        <p:nvSpPr>
          <p:cNvPr id="7" name="Title 1"/>
          <p:cNvSpPr txBox="1">
            <a:spLocks/>
          </p:cNvSpPr>
          <p:nvPr/>
        </p:nvSpPr>
        <p:spPr>
          <a:xfrm>
            <a:off x="3831021" y="-1"/>
            <a:ext cx="5079897" cy="13873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Create Database</a:t>
            </a:r>
            <a:endParaRPr lang="id-ID" sz="4000" b="1" dirty="0" smtClean="0">
              <a:solidFill>
                <a:srgbClr val="009696"/>
              </a:solidFill>
            </a:endParaRPr>
          </a:p>
        </p:txBody>
      </p:sp>
      <p:pic>
        <p:nvPicPr>
          <p:cNvPr id="2"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99144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439070" y="754137"/>
            <a:ext cx="5218391" cy="52972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400" dirty="0"/>
              <a:t>A </a:t>
            </a:r>
            <a:r>
              <a:rPr lang="en-US" sz="2400" b="1" dirty="0">
                <a:solidFill>
                  <a:srgbClr val="009696"/>
                </a:solidFill>
              </a:rPr>
              <a:t>database</a:t>
            </a:r>
            <a:r>
              <a:rPr lang="en-US" sz="2400" dirty="0"/>
              <a:t> is </a:t>
            </a:r>
            <a:r>
              <a:rPr lang="en-US" sz="2400" i="1" dirty="0"/>
              <a:t>an organized collection of data</a:t>
            </a:r>
            <a:r>
              <a:rPr lang="en-US" sz="2400" dirty="0" smtClean="0"/>
              <a:t>.</a:t>
            </a:r>
          </a:p>
          <a:p>
            <a:endParaRPr lang="en-US" sz="1200" dirty="0"/>
          </a:p>
          <a:p>
            <a:pPr marL="342900" indent="-342900">
              <a:buBlip>
                <a:blip r:embed="rId2"/>
              </a:buBlip>
            </a:pPr>
            <a:r>
              <a:rPr lang="en-US" sz="2400" dirty="0"/>
              <a:t>The </a:t>
            </a:r>
            <a:r>
              <a:rPr lang="en-US" sz="2400" b="1" dirty="0">
                <a:solidFill>
                  <a:srgbClr val="009696"/>
                </a:solidFill>
              </a:rPr>
              <a:t>main purpose</a:t>
            </a:r>
            <a:r>
              <a:rPr lang="en-US" sz="2400" dirty="0"/>
              <a:t> of database is to operate large amount of information by storing, retrieving and managing</a:t>
            </a:r>
            <a:r>
              <a:rPr lang="en-US" sz="2400" dirty="0" smtClean="0"/>
              <a:t>.</a:t>
            </a:r>
          </a:p>
          <a:p>
            <a:pPr marL="342900" indent="-342900">
              <a:buBlip>
                <a:blip r:embed="rId2"/>
              </a:buBlip>
            </a:pPr>
            <a:endParaRPr lang="en-US" sz="1200" dirty="0"/>
          </a:p>
          <a:p>
            <a:pPr marL="342900" indent="-342900">
              <a:buBlip>
                <a:blip r:embed="rId2"/>
              </a:buBlip>
            </a:pPr>
            <a:r>
              <a:rPr lang="en-US" sz="2400" dirty="0"/>
              <a:t>There are many dynamic websites on the world wide web </a:t>
            </a:r>
            <a:r>
              <a:rPr lang="en-US" sz="2400" dirty="0" smtClean="0"/>
              <a:t>nowadays </a:t>
            </a:r>
            <a:r>
              <a:rPr lang="en-US" sz="2400" dirty="0"/>
              <a:t>which are handled through databases. For example, a model to checks the availability of rooms in a hotel. It is an example of dynamic website that uses database</a:t>
            </a:r>
            <a:r>
              <a:rPr lang="en-US" sz="2400" dirty="0" smtClean="0"/>
              <a:t>.</a:t>
            </a:r>
            <a:endParaRPr lang="en-US" sz="2400" dirty="0"/>
          </a:p>
        </p:txBody>
      </p:sp>
      <p:sp>
        <p:nvSpPr>
          <p:cNvPr id="7" name="Title 1"/>
          <p:cNvSpPr txBox="1">
            <a:spLocks/>
          </p:cNvSpPr>
          <p:nvPr/>
        </p:nvSpPr>
        <p:spPr>
          <a:xfrm>
            <a:off x="5448300" y="0"/>
            <a:ext cx="3462618" cy="18445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Database</a:t>
            </a:r>
            <a:endParaRPr lang="en-US" sz="4000" b="1" dirty="0">
              <a:solidFill>
                <a:srgbClr val="009696"/>
              </a:solidFill>
            </a:endParaRPr>
          </a:p>
        </p:txBody>
      </p:sp>
      <p:pic>
        <p:nvPicPr>
          <p:cNvPr id="2050" name="Picture 2" descr="C:\Users\usr\Videos\data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0525" y="2262205"/>
            <a:ext cx="2949700" cy="3189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3640899"/>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77923" y="1277006"/>
            <a:ext cx="8056183" cy="47428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400" dirty="0" err="1" smtClean="0"/>
              <a:t>Menggunakan</a:t>
            </a:r>
            <a:r>
              <a:rPr lang="en-US" sz="2400" dirty="0" smtClean="0"/>
              <a:t>/</a:t>
            </a:r>
            <a:r>
              <a:rPr lang="en-US" sz="2400" dirty="0" err="1" smtClean="0"/>
              <a:t>mengaktifkan</a:t>
            </a:r>
            <a:r>
              <a:rPr lang="en-US" sz="2400" dirty="0" smtClean="0"/>
              <a:t> database “</a:t>
            </a:r>
            <a:r>
              <a:rPr lang="en-US" sz="2400" dirty="0" err="1" smtClean="0"/>
              <a:t>toko</a:t>
            </a:r>
            <a:r>
              <a:rPr lang="en-US" sz="2400" dirty="0" smtClean="0"/>
              <a:t>”:</a:t>
            </a:r>
          </a:p>
          <a:p>
            <a:pPr algn="just" fontAlgn="base"/>
            <a:r>
              <a:rPr lang="en-US" sz="2400" dirty="0" smtClean="0"/>
              <a:t>	</a:t>
            </a:r>
            <a:r>
              <a:rPr lang="id-ID" sz="2800" dirty="0" smtClean="0">
                <a:solidFill>
                  <a:srgbClr val="009696"/>
                </a:solidFill>
                <a:latin typeface="Consolas" pitchFamily="49" charset="0"/>
                <a:cs typeface="Consolas" pitchFamily="49" charset="0"/>
              </a:rPr>
              <a:t>$ USE </a:t>
            </a:r>
            <a:r>
              <a:rPr lang="id-ID" sz="2800" dirty="0">
                <a:solidFill>
                  <a:srgbClr val="009696"/>
                </a:solidFill>
                <a:latin typeface="Consolas" pitchFamily="49" charset="0"/>
                <a:cs typeface="Consolas" pitchFamily="49" charset="0"/>
              </a:rPr>
              <a:t>toko</a:t>
            </a:r>
            <a:r>
              <a:rPr lang="id-ID" sz="2800" dirty="0" smtClean="0">
                <a:solidFill>
                  <a:srgbClr val="009696"/>
                </a:solidFill>
                <a:latin typeface="Consolas" pitchFamily="49" charset="0"/>
                <a:cs typeface="Consolas" pitchFamily="49" charset="0"/>
              </a:rPr>
              <a:t>;</a:t>
            </a:r>
          </a:p>
          <a:p>
            <a:pPr algn="just" fontAlgn="base"/>
            <a:endParaRPr lang="en-US" sz="1500" dirty="0" smtClean="0"/>
          </a:p>
          <a:p>
            <a:pPr algn="just" fontAlgn="base"/>
            <a:r>
              <a:rPr lang="en-US" sz="2400" dirty="0" err="1" smtClean="0"/>
              <a:t>Menampilkan</a:t>
            </a:r>
            <a:r>
              <a:rPr lang="en-US" sz="2400" dirty="0" smtClean="0"/>
              <a:t> </a:t>
            </a:r>
            <a:r>
              <a:rPr lang="en-US" sz="2400" dirty="0" err="1" smtClean="0"/>
              <a:t>tabel</a:t>
            </a:r>
            <a:r>
              <a:rPr lang="en-US" sz="2400" dirty="0" smtClean="0"/>
              <a:t> </a:t>
            </a:r>
            <a:r>
              <a:rPr lang="en-US" sz="2400" dirty="0" err="1" smtClean="0"/>
              <a:t>dalam</a:t>
            </a:r>
            <a:r>
              <a:rPr lang="en-US" sz="2400" dirty="0" smtClean="0"/>
              <a:t> database “</a:t>
            </a:r>
            <a:r>
              <a:rPr lang="en-US" sz="2400" dirty="0" err="1" smtClean="0"/>
              <a:t>toko</a:t>
            </a:r>
            <a:r>
              <a:rPr lang="en-US" sz="2400" dirty="0" smtClean="0"/>
              <a:t>”:</a:t>
            </a:r>
            <a:endParaRPr lang="id-ID" sz="2400" dirty="0" smtClean="0"/>
          </a:p>
          <a:p>
            <a:pPr algn="just" fontAlgn="base"/>
            <a:r>
              <a:rPr lang="en-US" sz="2800" dirty="0" smtClean="0">
                <a:solidFill>
                  <a:srgbClr val="009696"/>
                </a:solidFill>
                <a:latin typeface="Consolas" pitchFamily="49" charset="0"/>
                <a:cs typeface="Consolas" pitchFamily="49" charset="0"/>
              </a:rPr>
              <a:t>	</a:t>
            </a:r>
            <a:r>
              <a:rPr lang="id-ID" sz="2800" dirty="0" smtClean="0">
                <a:solidFill>
                  <a:srgbClr val="009696"/>
                </a:solidFill>
                <a:latin typeface="Consolas" pitchFamily="49" charset="0"/>
                <a:cs typeface="Consolas" pitchFamily="49" charset="0"/>
              </a:rPr>
              <a:t>$ </a:t>
            </a:r>
            <a:r>
              <a:rPr lang="id-ID" sz="2800" dirty="0">
                <a:solidFill>
                  <a:srgbClr val="009696"/>
                </a:solidFill>
                <a:latin typeface="Consolas" pitchFamily="49" charset="0"/>
                <a:cs typeface="Consolas" pitchFamily="49" charset="0"/>
              </a:rPr>
              <a:t>SHOW tables</a:t>
            </a:r>
            <a:r>
              <a:rPr lang="id-ID" sz="2800" dirty="0" smtClean="0">
                <a:solidFill>
                  <a:srgbClr val="009696"/>
                </a:solidFill>
                <a:latin typeface="Consolas" pitchFamily="49" charset="0"/>
                <a:cs typeface="Consolas" pitchFamily="49" charset="0"/>
              </a:rPr>
              <a:t>;</a:t>
            </a:r>
            <a:endParaRPr lang="en-US" sz="2800" dirty="0" smtClean="0">
              <a:solidFill>
                <a:srgbClr val="009696"/>
              </a:solidFill>
              <a:latin typeface="Consolas" pitchFamily="49" charset="0"/>
              <a:cs typeface="Consolas" pitchFamily="49" charset="0"/>
            </a:endParaRPr>
          </a:p>
          <a:p>
            <a:pPr algn="just" fontAlgn="base"/>
            <a:r>
              <a:rPr lang="en-US" sz="2800" dirty="0">
                <a:solidFill>
                  <a:srgbClr val="009696"/>
                </a:solidFill>
                <a:latin typeface="Consolas" pitchFamily="49" charset="0"/>
                <a:cs typeface="Consolas" pitchFamily="49" charset="0"/>
              </a:rPr>
              <a:t>	</a:t>
            </a:r>
            <a:r>
              <a:rPr lang="id-ID" sz="2800" dirty="0" smtClean="0">
                <a:solidFill>
                  <a:srgbClr val="009696"/>
                </a:solidFill>
                <a:latin typeface="Consolas" pitchFamily="49" charset="0"/>
                <a:cs typeface="Consolas" pitchFamily="49" charset="0"/>
              </a:rPr>
              <a:t>$ </a:t>
            </a:r>
            <a:r>
              <a:rPr lang="id-ID" sz="2800" dirty="0">
                <a:solidFill>
                  <a:srgbClr val="009696"/>
                </a:solidFill>
                <a:latin typeface="Consolas" pitchFamily="49" charset="0"/>
                <a:cs typeface="Consolas" pitchFamily="49" charset="0"/>
              </a:rPr>
              <a:t>SHOW </a:t>
            </a:r>
            <a:r>
              <a:rPr lang="en-US" sz="2800" dirty="0" smtClean="0">
                <a:solidFill>
                  <a:srgbClr val="009696"/>
                </a:solidFill>
                <a:latin typeface="Consolas" pitchFamily="49" charset="0"/>
                <a:cs typeface="Consolas" pitchFamily="49" charset="0"/>
              </a:rPr>
              <a:t>FULL </a:t>
            </a:r>
            <a:r>
              <a:rPr lang="id-ID" sz="2800" dirty="0" smtClean="0">
                <a:solidFill>
                  <a:srgbClr val="009696"/>
                </a:solidFill>
                <a:latin typeface="Consolas" pitchFamily="49" charset="0"/>
                <a:cs typeface="Consolas" pitchFamily="49" charset="0"/>
              </a:rPr>
              <a:t>tables</a:t>
            </a:r>
            <a:r>
              <a:rPr lang="id-ID" sz="2800" dirty="0">
                <a:solidFill>
                  <a:srgbClr val="009696"/>
                </a:solidFill>
                <a:latin typeface="Consolas" pitchFamily="49" charset="0"/>
                <a:cs typeface="Consolas" pitchFamily="49" charset="0"/>
              </a:rPr>
              <a:t>;</a:t>
            </a:r>
            <a:endParaRPr lang="id-ID" sz="2800" dirty="0" smtClean="0">
              <a:solidFill>
                <a:srgbClr val="009696"/>
              </a:solidFill>
              <a:latin typeface="Consolas" pitchFamily="49" charset="0"/>
              <a:cs typeface="Consolas" pitchFamily="49" charset="0"/>
            </a:endParaRPr>
          </a:p>
          <a:p>
            <a:pPr algn="just" fontAlgn="base"/>
            <a:endParaRPr lang="en-US" sz="1500" dirty="0" smtClean="0"/>
          </a:p>
          <a:p>
            <a:pPr algn="just" fontAlgn="base"/>
            <a:r>
              <a:rPr lang="en-US" sz="2400" dirty="0" err="1" smtClean="0"/>
              <a:t>Membuat</a:t>
            </a:r>
            <a:r>
              <a:rPr lang="en-US" sz="2400" dirty="0" smtClean="0"/>
              <a:t> </a:t>
            </a:r>
            <a:r>
              <a:rPr lang="en-US" sz="2400" dirty="0" err="1" smtClean="0"/>
              <a:t>tabel</a:t>
            </a:r>
            <a:r>
              <a:rPr lang="en-US" sz="2400" dirty="0" smtClean="0"/>
              <a:t> “</a:t>
            </a:r>
            <a:r>
              <a:rPr lang="en-US" sz="2400" dirty="0" err="1" smtClean="0"/>
              <a:t>tes</a:t>
            </a:r>
            <a:r>
              <a:rPr lang="en-US" sz="2400" dirty="0" smtClean="0"/>
              <a:t>” </a:t>
            </a:r>
            <a:r>
              <a:rPr lang="en-US" sz="2400" dirty="0" err="1" smtClean="0"/>
              <a:t>berisi</a:t>
            </a:r>
            <a:r>
              <a:rPr lang="en-US" sz="2400" dirty="0" smtClean="0"/>
              <a:t> 1 </a:t>
            </a:r>
            <a:r>
              <a:rPr lang="en-US" sz="2400" dirty="0" err="1" smtClean="0"/>
              <a:t>kolom</a:t>
            </a:r>
            <a:r>
              <a:rPr lang="en-US" sz="2400" dirty="0" smtClean="0"/>
              <a:t> “</a:t>
            </a:r>
            <a:r>
              <a:rPr lang="en-US" sz="2400" dirty="0" err="1" smtClean="0"/>
              <a:t>NoID</a:t>
            </a:r>
            <a:r>
              <a:rPr lang="en-US" sz="2400" dirty="0" smtClean="0"/>
              <a:t>”:</a:t>
            </a:r>
            <a:endParaRPr lang="id-ID" sz="2400" dirty="0"/>
          </a:p>
          <a:p>
            <a:pPr algn="just" fontAlgn="base"/>
            <a:r>
              <a:rPr lang="en-US" sz="2400" dirty="0" smtClean="0"/>
              <a:t>	</a:t>
            </a:r>
            <a:r>
              <a:rPr lang="id-ID" sz="2800" dirty="0" smtClean="0">
                <a:solidFill>
                  <a:srgbClr val="009696"/>
                </a:solidFill>
                <a:latin typeface="Consolas" pitchFamily="49" charset="0"/>
                <a:cs typeface="Consolas" pitchFamily="49" charset="0"/>
              </a:rPr>
              <a:t>$ CREATE TABLE tes (NoID INT);</a:t>
            </a:r>
          </a:p>
          <a:p>
            <a:pPr algn="just" fontAlgn="base"/>
            <a:endParaRPr lang="id-ID" sz="2800" dirty="0"/>
          </a:p>
          <a:p>
            <a:pPr algn="just" fontAlgn="base"/>
            <a:r>
              <a:rPr lang="id-ID" sz="2400" dirty="0"/>
              <a:t>Lihat struktur </a:t>
            </a:r>
            <a:r>
              <a:rPr lang="id-ID" sz="2400" dirty="0" smtClean="0"/>
              <a:t>tabe</a:t>
            </a:r>
            <a:r>
              <a:rPr lang="en-US" sz="2400" dirty="0" smtClean="0"/>
              <a:t>l “</a:t>
            </a:r>
            <a:r>
              <a:rPr lang="en-US" sz="2400" dirty="0" err="1" smtClean="0"/>
              <a:t>tes</a:t>
            </a:r>
            <a:r>
              <a:rPr lang="en-US" sz="2400" dirty="0" smtClean="0"/>
              <a:t>”:</a:t>
            </a:r>
            <a:r>
              <a:rPr lang="id-ID" sz="2400" dirty="0" smtClean="0"/>
              <a:t> </a:t>
            </a:r>
            <a:endParaRPr lang="en-US" sz="2400" dirty="0" smtClean="0"/>
          </a:p>
          <a:p>
            <a:pPr algn="just" fontAlgn="base"/>
            <a:r>
              <a:rPr lang="en-US" sz="2400" dirty="0" smtClean="0"/>
              <a:t>	</a:t>
            </a:r>
            <a:r>
              <a:rPr lang="en-US" sz="2800" dirty="0" smtClean="0">
                <a:solidFill>
                  <a:srgbClr val="009696"/>
                </a:solidFill>
                <a:latin typeface="Consolas" pitchFamily="49" charset="0"/>
                <a:cs typeface="Consolas" pitchFamily="49" charset="0"/>
              </a:rPr>
              <a:t>$ </a:t>
            </a:r>
            <a:r>
              <a:rPr lang="id-ID" sz="2800" dirty="0" smtClean="0">
                <a:solidFill>
                  <a:srgbClr val="009696"/>
                </a:solidFill>
                <a:latin typeface="Consolas" pitchFamily="49" charset="0"/>
                <a:cs typeface="Consolas" pitchFamily="49" charset="0"/>
              </a:rPr>
              <a:t>DESCRIBE </a:t>
            </a:r>
            <a:r>
              <a:rPr lang="id-ID" sz="2800" dirty="0">
                <a:solidFill>
                  <a:srgbClr val="009696"/>
                </a:solidFill>
                <a:latin typeface="Consolas" pitchFamily="49" charset="0"/>
                <a:cs typeface="Consolas" pitchFamily="49" charset="0"/>
              </a:rPr>
              <a:t>tes</a:t>
            </a:r>
            <a:r>
              <a:rPr lang="id-ID" sz="2800" dirty="0" smtClean="0">
                <a:solidFill>
                  <a:srgbClr val="009696"/>
                </a:solidFill>
                <a:latin typeface="Consolas" pitchFamily="49" charset="0"/>
                <a:cs typeface="Consolas" pitchFamily="49" charset="0"/>
              </a:rPr>
              <a:t>;</a:t>
            </a:r>
            <a:endParaRPr lang="en-US" sz="2800" dirty="0" smtClean="0">
              <a:solidFill>
                <a:srgbClr val="009696"/>
              </a:solidFill>
              <a:latin typeface="Consolas" pitchFamily="49" charset="0"/>
              <a:cs typeface="Consolas" pitchFamily="49" charset="0"/>
            </a:endParaRPr>
          </a:p>
          <a:p>
            <a:pPr algn="just" fontAlgn="base"/>
            <a:endParaRPr lang="en-US" sz="1500" dirty="0" smtClean="0"/>
          </a:p>
          <a:p>
            <a:pPr algn="just" fontAlgn="base"/>
            <a:r>
              <a:rPr lang="id-ID" sz="2400" dirty="0" smtClean="0"/>
              <a:t>Hapus </a:t>
            </a:r>
            <a:r>
              <a:rPr lang="en-US" sz="2400" dirty="0" err="1" smtClean="0"/>
              <a:t>tabel</a:t>
            </a:r>
            <a:r>
              <a:rPr lang="en-US" sz="2400" dirty="0" smtClean="0"/>
              <a:t> “</a:t>
            </a:r>
            <a:r>
              <a:rPr lang="en-US" sz="2400" dirty="0" err="1" smtClean="0"/>
              <a:t>tes</a:t>
            </a:r>
            <a:r>
              <a:rPr lang="en-US" sz="2400" dirty="0" smtClean="0"/>
              <a:t>”:</a:t>
            </a:r>
            <a:endParaRPr lang="en-US" sz="2800" dirty="0" smtClean="0"/>
          </a:p>
          <a:p>
            <a:pPr algn="just" fontAlgn="base"/>
            <a:r>
              <a:rPr lang="en-US" sz="2800" dirty="0" smtClean="0"/>
              <a:t>	</a:t>
            </a:r>
            <a:r>
              <a:rPr lang="id-ID" sz="2800" dirty="0" smtClean="0">
                <a:solidFill>
                  <a:srgbClr val="009696"/>
                </a:solidFill>
                <a:latin typeface="Consolas" pitchFamily="49" charset="0"/>
                <a:cs typeface="Consolas" pitchFamily="49" charset="0"/>
              </a:rPr>
              <a:t>$ </a:t>
            </a:r>
            <a:r>
              <a:rPr lang="id-ID" sz="2800" dirty="0">
                <a:solidFill>
                  <a:srgbClr val="009696"/>
                </a:solidFill>
                <a:latin typeface="Consolas" pitchFamily="49" charset="0"/>
                <a:cs typeface="Consolas" pitchFamily="49" charset="0"/>
              </a:rPr>
              <a:t>DROP TABLE tes;</a:t>
            </a:r>
          </a:p>
          <a:p>
            <a:pPr algn="just" fontAlgn="base"/>
            <a:endParaRPr lang="id-ID" sz="2400" dirty="0"/>
          </a:p>
        </p:txBody>
      </p:sp>
      <p:sp>
        <p:nvSpPr>
          <p:cNvPr id="7" name="Title 1"/>
          <p:cNvSpPr txBox="1">
            <a:spLocks/>
          </p:cNvSpPr>
          <p:nvPr/>
        </p:nvSpPr>
        <p:spPr>
          <a:xfrm>
            <a:off x="4559642" y="177402"/>
            <a:ext cx="4351276" cy="1162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Create Table</a:t>
            </a: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92259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62157" y="1103572"/>
            <a:ext cx="8056183" cy="447480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endParaRPr lang="id-ID" sz="3300" dirty="0" smtClean="0">
              <a:latin typeface="Consolas" pitchFamily="49" charset="0"/>
              <a:cs typeface="Consolas" pitchFamily="49" charset="0"/>
            </a:endParaRPr>
          </a:p>
          <a:p>
            <a:pPr algn="just" fontAlgn="base"/>
            <a:r>
              <a:rPr lang="id-ID" sz="3300" dirty="0" smtClean="0">
                <a:latin typeface="Consolas" pitchFamily="49" charset="0"/>
                <a:cs typeface="Consolas" pitchFamily="49" charset="0"/>
              </a:rPr>
              <a:t>$ CREATE TABLE karyawan (</a:t>
            </a:r>
          </a:p>
          <a:p>
            <a:pPr algn="just" fontAlgn="base"/>
            <a:r>
              <a:rPr lang="id-ID" sz="3300" dirty="0" smtClean="0">
                <a:latin typeface="Consolas" pitchFamily="49" charset="0"/>
                <a:cs typeface="Consolas" pitchFamily="49" charset="0"/>
              </a:rPr>
              <a:t>-&gt; No INT NOT NULL AUTO_INCREMENT,</a:t>
            </a:r>
          </a:p>
          <a:p>
            <a:pPr algn="just" fontAlgn="base"/>
            <a:r>
              <a:rPr lang="id-ID" sz="3300" dirty="0" smtClean="0">
                <a:latin typeface="Consolas" pitchFamily="49" charset="0"/>
                <a:cs typeface="Consolas" pitchFamily="49" charset="0"/>
              </a:rPr>
              <a:t>-&gt; Nama VARCHAR(30) NOT NULL,</a:t>
            </a:r>
          </a:p>
          <a:p>
            <a:pPr algn="just" fontAlgn="base"/>
            <a:r>
              <a:rPr lang="id-ID" sz="3300" dirty="0" smtClean="0">
                <a:latin typeface="Consolas" pitchFamily="49" charset="0"/>
                <a:cs typeface="Consolas" pitchFamily="49" charset="0"/>
              </a:rPr>
              <a:t>-&gt; Usia </a:t>
            </a:r>
            <a:r>
              <a:rPr lang="en-ID" sz="3300" dirty="0" smtClean="0">
                <a:latin typeface="Consolas" pitchFamily="49" charset="0"/>
                <a:cs typeface="Consolas" pitchFamily="49" charset="0"/>
              </a:rPr>
              <a:t>TINY</a:t>
            </a:r>
            <a:r>
              <a:rPr lang="id-ID" sz="3300" dirty="0" smtClean="0">
                <a:latin typeface="Consolas" pitchFamily="49" charset="0"/>
                <a:cs typeface="Consolas" pitchFamily="49" charset="0"/>
              </a:rPr>
              <a:t>INT,</a:t>
            </a:r>
          </a:p>
          <a:p>
            <a:pPr algn="just" fontAlgn="base"/>
            <a:r>
              <a:rPr lang="id-ID" sz="3300" dirty="0" smtClean="0">
                <a:latin typeface="Consolas" pitchFamily="49" charset="0"/>
                <a:cs typeface="Consolas" pitchFamily="49" charset="0"/>
              </a:rPr>
              <a:t>-&gt; Berat FLOAT(3,1),</a:t>
            </a:r>
          </a:p>
          <a:p>
            <a:pPr algn="just" fontAlgn="base"/>
            <a:r>
              <a:rPr lang="id-ID" sz="3300" dirty="0" smtClean="0">
                <a:latin typeface="Consolas" pitchFamily="49" charset="0"/>
                <a:cs typeface="Consolas" pitchFamily="49" charset="0"/>
              </a:rPr>
              <a:t>-&gt; Kota TEXT,</a:t>
            </a:r>
          </a:p>
          <a:p>
            <a:pPr algn="just" fontAlgn="base"/>
            <a:r>
              <a:rPr lang="id-ID" sz="3300" dirty="0" smtClean="0">
                <a:latin typeface="Consolas" pitchFamily="49" charset="0"/>
                <a:cs typeface="Consolas" pitchFamily="49" charset="0"/>
              </a:rPr>
              <a:t>-&gt; Th YEAR,</a:t>
            </a:r>
          </a:p>
          <a:p>
            <a:pPr algn="just" fontAlgn="base"/>
            <a:r>
              <a:rPr lang="id-ID" sz="3300" dirty="0" smtClean="0">
                <a:latin typeface="Consolas" pitchFamily="49" charset="0"/>
                <a:cs typeface="Consolas" pitchFamily="49" charset="0"/>
              </a:rPr>
              <a:t>-&gt; Data_In TIMESTAMP,</a:t>
            </a:r>
          </a:p>
          <a:p>
            <a:pPr algn="just" fontAlgn="base"/>
            <a:r>
              <a:rPr lang="id-ID" sz="3300" dirty="0" smtClean="0">
                <a:latin typeface="Consolas" pitchFamily="49" charset="0"/>
                <a:cs typeface="Consolas" pitchFamily="49" charset="0"/>
              </a:rPr>
              <a:t>-&gt; PRIMARY KEY (No)</a:t>
            </a:r>
          </a:p>
          <a:p>
            <a:pPr algn="just" fontAlgn="base"/>
            <a:r>
              <a:rPr lang="id-ID" sz="3300" dirty="0" smtClean="0">
                <a:latin typeface="Consolas" pitchFamily="49" charset="0"/>
                <a:cs typeface="Consolas" pitchFamily="49" charset="0"/>
              </a:rPr>
              <a:t>-&gt; );</a:t>
            </a:r>
          </a:p>
        </p:txBody>
      </p:sp>
      <p:sp>
        <p:nvSpPr>
          <p:cNvPr id="7" name="Title 1"/>
          <p:cNvSpPr txBox="1">
            <a:spLocks/>
          </p:cNvSpPr>
          <p:nvPr/>
        </p:nvSpPr>
        <p:spPr>
          <a:xfrm>
            <a:off x="4559642" y="177402"/>
            <a:ext cx="4351276" cy="1162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Create Table</a:t>
            </a: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95920"/>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4690245" y="0"/>
            <a:ext cx="4453755" cy="13085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Insert Data</a:t>
            </a:r>
            <a:endParaRPr lang="en-US" sz="3200" b="1" dirty="0">
              <a:solidFill>
                <a:srgbClr val="009696"/>
              </a:solidFill>
            </a:endParaRPr>
          </a:p>
        </p:txBody>
      </p:sp>
      <p:pic>
        <p:nvPicPr>
          <p:cNvPr id="9"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022428" y="5927834"/>
            <a:ext cx="2888489" cy="7882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itle 1"/>
          <p:cNvSpPr txBox="1">
            <a:spLocks/>
          </p:cNvSpPr>
          <p:nvPr/>
        </p:nvSpPr>
        <p:spPr>
          <a:xfrm>
            <a:off x="993244" y="1400521"/>
            <a:ext cx="7977352" cy="498450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3000" dirty="0" smtClean="0">
                <a:latin typeface="Consolas" pitchFamily="49" charset="0"/>
                <a:cs typeface="Consolas" pitchFamily="49" charset="0"/>
              </a:rPr>
              <a:t>$ INSERT INTO karyawan VALUES(</a:t>
            </a:r>
          </a:p>
          <a:p>
            <a:pPr algn="just" fontAlgn="base"/>
            <a:r>
              <a:rPr lang="id-ID" sz="3000" dirty="0" smtClean="0">
                <a:latin typeface="Consolas" pitchFamily="49" charset="0"/>
                <a:cs typeface="Consolas" pitchFamily="49" charset="0"/>
              </a:rPr>
              <a:t>-&gt; NULL,</a:t>
            </a:r>
          </a:p>
          <a:p>
            <a:pPr algn="just" fontAlgn="base"/>
            <a:r>
              <a:rPr lang="id-ID" sz="3000" dirty="0" smtClean="0">
                <a:latin typeface="Consolas" pitchFamily="49" charset="0"/>
                <a:cs typeface="Consolas" pitchFamily="49" charset="0"/>
              </a:rPr>
              <a:t>-&gt; ‘Andi Santosa’,</a:t>
            </a:r>
          </a:p>
          <a:p>
            <a:pPr algn="just" fontAlgn="base"/>
            <a:r>
              <a:rPr lang="id-ID" sz="3000" dirty="0" smtClean="0">
                <a:latin typeface="Consolas" pitchFamily="49" charset="0"/>
                <a:cs typeface="Consolas" pitchFamily="49" charset="0"/>
              </a:rPr>
              <a:t>-&gt; 42,</a:t>
            </a:r>
          </a:p>
          <a:p>
            <a:pPr algn="just" fontAlgn="base"/>
            <a:r>
              <a:rPr lang="id-ID" sz="3000" dirty="0" smtClean="0">
                <a:latin typeface="Consolas" pitchFamily="49" charset="0"/>
                <a:cs typeface="Consolas" pitchFamily="49" charset="0"/>
              </a:rPr>
              <a:t>-&gt; 78.2,</a:t>
            </a:r>
          </a:p>
          <a:p>
            <a:pPr algn="just" fontAlgn="base"/>
            <a:r>
              <a:rPr lang="id-ID" sz="3000" dirty="0" smtClean="0">
                <a:latin typeface="Consolas" pitchFamily="49" charset="0"/>
                <a:cs typeface="Consolas" pitchFamily="49" charset="0"/>
              </a:rPr>
              <a:t>-&gt; ‘Jakarta’,</a:t>
            </a:r>
          </a:p>
          <a:p>
            <a:pPr algn="just" fontAlgn="base"/>
            <a:r>
              <a:rPr lang="id-ID" sz="3000" dirty="0" smtClean="0">
                <a:latin typeface="Consolas" pitchFamily="49" charset="0"/>
                <a:cs typeface="Consolas" pitchFamily="49" charset="0"/>
              </a:rPr>
              <a:t>-&gt; 2001,</a:t>
            </a:r>
          </a:p>
          <a:p>
            <a:pPr algn="just" fontAlgn="base"/>
            <a:r>
              <a:rPr lang="id-ID" sz="3000" dirty="0" smtClean="0">
                <a:latin typeface="Consolas" pitchFamily="49" charset="0"/>
                <a:cs typeface="Consolas" pitchFamily="49" charset="0"/>
              </a:rPr>
              <a:t>-&gt; NULL</a:t>
            </a:r>
          </a:p>
          <a:p>
            <a:pPr algn="just" fontAlgn="base"/>
            <a:r>
              <a:rPr lang="id-ID" sz="3000" dirty="0" smtClean="0">
                <a:latin typeface="Consolas" pitchFamily="49" charset="0"/>
                <a:cs typeface="Consolas" pitchFamily="49" charset="0"/>
              </a:rPr>
              <a:t>-&gt; );</a:t>
            </a:r>
            <a:endParaRPr lang="en-US" sz="3000" dirty="0" smtClean="0">
              <a:latin typeface="Consolas" pitchFamily="49" charset="0"/>
              <a:cs typeface="Consolas" pitchFamily="49" charset="0"/>
            </a:endParaRPr>
          </a:p>
          <a:p>
            <a:pPr algn="just" fontAlgn="base"/>
            <a:endParaRPr lang="en-US" sz="3000" dirty="0">
              <a:latin typeface="Consolas" pitchFamily="49" charset="0"/>
              <a:cs typeface="Consolas" pitchFamily="49" charset="0"/>
            </a:endParaRPr>
          </a:p>
          <a:p>
            <a:pPr algn="just" fontAlgn="base"/>
            <a:r>
              <a:rPr lang="id-ID" sz="3000" dirty="0">
                <a:solidFill>
                  <a:srgbClr val="009696"/>
                </a:solidFill>
              </a:rPr>
              <a:t>Lihat semua </a:t>
            </a:r>
            <a:r>
              <a:rPr lang="id-ID" sz="3000" dirty="0" smtClean="0">
                <a:solidFill>
                  <a:srgbClr val="009696"/>
                </a:solidFill>
              </a:rPr>
              <a:t>data </a:t>
            </a:r>
            <a:r>
              <a:rPr lang="id-ID" sz="3000" dirty="0">
                <a:solidFill>
                  <a:srgbClr val="009696"/>
                </a:solidFill>
              </a:rPr>
              <a:t>pada </a:t>
            </a:r>
            <a:r>
              <a:rPr lang="id-ID" sz="3000" dirty="0" smtClean="0">
                <a:solidFill>
                  <a:srgbClr val="009696"/>
                </a:solidFill>
              </a:rPr>
              <a:t>tabel</a:t>
            </a:r>
            <a:r>
              <a:rPr lang="en-US" sz="3000" dirty="0" smtClean="0">
                <a:solidFill>
                  <a:srgbClr val="009696"/>
                </a:solidFill>
              </a:rPr>
              <a:t> </a:t>
            </a:r>
            <a:r>
              <a:rPr lang="en-US" sz="3000" dirty="0" err="1" smtClean="0">
                <a:solidFill>
                  <a:srgbClr val="009696"/>
                </a:solidFill>
              </a:rPr>
              <a:t>karyawan</a:t>
            </a:r>
            <a:r>
              <a:rPr lang="id-ID" sz="3000" dirty="0" smtClean="0">
                <a:solidFill>
                  <a:srgbClr val="009696"/>
                </a:solidFill>
              </a:rPr>
              <a:t>:</a:t>
            </a:r>
            <a:endParaRPr lang="id-ID" sz="3000" dirty="0">
              <a:solidFill>
                <a:srgbClr val="009696"/>
              </a:solidFill>
            </a:endParaRPr>
          </a:p>
          <a:p>
            <a:pPr algn="just" fontAlgn="base"/>
            <a:r>
              <a:rPr lang="id-ID" sz="3000" dirty="0">
                <a:latin typeface="Consolas" pitchFamily="49" charset="0"/>
                <a:cs typeface="Consolas" pitchFamily="49" charset="0"/>
              </a:rPr>
              <a:t>$ SELECT * FROM karyawan</a:t>
            </a:r>
            <a:r>
              <a:rPr lang="id-ID" sz="3000" dirty="0" smtClean="0">
                <a:latin typeface="Consolas" pitchFamily="49" charset="0"/>
                <a:cs typeface="Consolas" pitchFamily="49" charset="0"/>
              </a:rPr>
              <a:t>;</a:t>
            </a:r>
            <a:endParaRPr lang="id-ID" sz="3000" dirty="0">
              <a:latin typeface="Consolas" pitchFamily="49" charset="0"/>
              <a:cs typeface="Consolas" pitchFamily="49" charset="0"/>
            </a:endParaRPr>
          </a:p>
        </p:txBody>
      </p:sp>
    </p:spTree>
    <p:extLst>
      <p:ext uri="{BB962C8B-B14F-4D97-AF65-F5344CB8AC3E}">
        <p14:creationId xmlns:p14="http://schemas.microsoft.com/office/powerpoint/2010/main" val="1823509419"/>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851349" y="1529254"/>
            <a:ext cx="8248761" cy="404911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3000" dirty="0" smtClean="0">
                <a:latin typeface="Consolas" pitchFamily="49" charset="0"/>
                <a:cs typeface="Consolas" pitchFamily="49" charset="0"/>
              </a:rPr>
              <a:t>$ CREATE TABLE</a:t>
            </a:r>
            <a:r>
              <a:rPr lang="en-US" sz="3000" dirty="0" smtClean="0">
                <a:latin typeface="Consolas" pitchFamily="49" charset="0"/>
                <a:cs typeface="Consolas" pitchFamily="49" charset="0"/>
              </a:rPr>
              <a:t> </a:t>
            </a:r>
            <a:r>
              <a:rPr lang="en-US" sz="3000" dirty="0" err="1" smtClean="0">
                <a:latin typeface="Consolas" pitchFamily="49" charset="0"/>
                <a:cs typeface="Consolas" pitchFamily="49" charset="0"/>
              </a:rPr>
              <a:t>tim_sales</a:t>
            </a:r>
            <a:r>
              <a:rPr lang="id-ID" sz="3000" dirty="0" smtClean="0">
                <a:latin typeface="Consolas" pitchFamily="49" charset="0"/>
                <a:cs typeface="Consolas" pitchFamily="49" charset="0"/>
              </a:rPr>
              <a:t> (</a:t>
            </a:r>
          </a:p>
          <a:p>
            <a:pPr algn="just" fontAlgn="base"/>
            <a:r>
              <a:rPr lang="id-ID" sz="3000" dirty="0" smtClean="0">
                <a:latin typeface="Consolas" pitchFamily="49" charset="0"/>
                <a:cs typeface="Consolas" pitchFamily="49" charset="0"/>
              </a:rPr>
              <a:t>-&gt; No INT NOT NULL AUTO_INCREMENT,</a:t>
            </a:r>
          </a:p>
          <a:p>
            <a:pPr algn="just" fontAlgn="base"/>
            <a:r>
              <a:rPr lang="id-ID" sz="3000" dirty="0" smtClean="0">
                <a:latin typeface="Consolas" pitchFamily="49" charset="0"/>
                <a:cs typeface="Consolas" pitchFamily="49" charset="0"/>
              </a:rPr>
              <a:t>-&gt; Nama VARCHAR(30) NOT NULL,</a:t>
            </a:r>
          </a:p>
          <a:p>
            <a:pPr algn="just" fontAlgn="base"/>
            <a:r>
              <a:rPr lang="id-ID" sz="3000" dirty="0" smtClean="0">
                <a:latin typeface="Consolas" pitchFamily="49" charset="0"/>
                <a:cs typeface="Consolas" pitchFamily="49" charset="0"/>
              </a:rPr>
              <a:t>-&gt; Usia SMALLINT,</a:t>
            </a:r>
          </a:p>
          <a:p>
            <a:pPr algn="just" fontAlgn="base"/>
            <a:r>
              <a:rPr lang="id-ID" sz="3000" dirty="0" smtClean="0">
                <a:latin typeface="Consolas" pitchFamily="49" charset="0"/>
                <a:cs typeface="Consolas" pitchFamily="49" charset="0"/>
              </a:rPr>
              <a:t>-&gt; </a:t>
            </a:r>
            <a:r>
              <a:rPr lang="en-US" sz="3000" dirty="0" smtClean="0">
                <a:latin typeface="Consolas" pitchFamily="49" charset="0"/>
                <a:cs typeface="Consolas" pitchFamily="49" charset="0"/>
              </a:rPr>
              <a:t>Sex</a:t>
            </a:r>
            <a:r>
              <a:rPr lang="id-ID" sz="3000" dirty="0" smtClean="0">
                <a:latin typeface="Consolas" pitchFamily="49" charset="0"/>
                <a:cs typeface="Consolas" pitchFamily="49" charset="0"/>
              </a:rPr>
              <a:t> </a:t>
            </a:r>
            <a:r>
              <a:rPr lang="en-US" sz="3000" b="1" dirty="0" smtClean="0">
                <a:solidFill>
                  <a:srgbClr val="009696"/>
                </a:solidFill>
                <a:latin typeface="Consolas" pitchFamily="49" charset="0"/>
                <a:cs typeface="Consolas" pitchFamily="49" charset="0"/>
              </a:rPr>
              <a:t>SET(‘</a:t>
            </a:r>
            <a:r>
              <a:rPr lang="en-US" sz="3000" b="1" dirty="0" err="1" smtClean="0">
                <a:solidFill>
                  <a:srgbClr val="009696"/>
                </a:solidFill>
                <a:latin typeface="Consolas" pitchFamily="49" charset="0"/>
                <a:cs typeface="Consolas" pitchFamily="49" charset="0"/>
              </a:rPr>
              <a:t>Pria</a:t>
            </a:r>
            <a:r>
              <a:rPr lang="en-US" sz="3000" b="1" dirty="0" smtClean="0">
                <a:solidFill>
                  <a:srgbClr val="009696"/>
                </a:solidFill>
                <a:latin typeface="Consolas" pitchFamily="49" charset="0"/>
                <a:cs typeface="Consolas" pitchFamily="49" charset="0"/>
              </a:rPr>
              <a:t>’,’</a:t>
            </a:r>
            <a:r>
              <a:rPr lang="en-US" sz="3000" b="1" dirty="0" err="1" smtClean="0">
                <a:solidFill>
                  <a:srgbClr val="009696"/>
                </a:solidFill>
                <a:latin typeface="Consolas" pitchFamily="49" charset="0"/>
                <a:cs typeface="Consolas" pitchFamily="49" charset="0"/>
              </a:rPr>
              <a:t>Wanita</a:t>
            </a:r>
            <a:r>
              <a:rPr lang="en-US" sz="3000" b="1" dirty="0" smtClean="0">
                <a:solidFill>
                  <a:srgbClr val="009696"/>
                </a:solidFill>
                <a:latin typeface="Consolas" pitchFamily="49" charset="0"/>
                <a:cs typeface="Consolas" pitchFamily="49" charset="0"/>
              </a:rPr>
              <a:t>’)</a:t>
            </a:r>
            <a:r>
              <a:rPr lang="id-ID" sz="3000" dirty="0" smtClean="0">
                <a:latin typeface="Consolas" pitchFamily="49" charset="0"/>
                <a:cs typeface="Consolas" pitchFamily="49" charset="0"/>
              </a:rPr>
              <a:t>,</a:t>
            </a:r>
          </a:p>
          <a:p>
            <a:pPr algn="just" fontAlgn="base"/>
            <a:r>
              <a:rPr lang="id-ID" sz="3000" dirty="0" smtClean="0">
                <a:latin typeface="Consolas" pitchFamily="49" charset="0"/>
                <a:cs typeface="Consolas" pitchFamily="49" charset="0"/>
              </a:rPr>
              <a:t>-&gt; </a:t>
            </a:r>
            <a:r>
              <a:rPr lang="en-US" sz="3000" dirty="0" smtClean="0">
                <a:latin typeface="Consolas" pitchFamily="49" charset="0"/>
                <a:cs typeface="Consolas" pitchFamily="49" charset="0"/>
              </a:rPr>
              <a:t>Area</a:t>
            </a:r>
            <a:r>
              <a:rPr lang="id-ID" sz="3000" dirty="0" smtClean="0">
                <a:latin typeface="Consolas" pitchFamily="49" charset="0"/>
                <a:cs typeface="Consolas" pitchFamily="49" charset="0"/>
              </a:rPr>
              <a:t> </a:t>
            </a:r>
            <a:r>
              <a:rPr lang="en-US" sz="3000" b="1" dirty="0" smtClean="0">
                <a:solidFill>
                  <a:srgbClr val="009696"/>
                </a:solidFill>
                <a:latin typeface="Consolas" pitchFamily="49" charset="0"/>
                <a:cs typeface="Consolas" pitchFamily="49" charset="0"/>
              </a:rPr>
              <a:t>ENUM(‘</a:t>
            </a:r>
            <a:r>
              <a:rPr lang="en-US" sz="3000" b="1" dirty="0" err="1" smtClean="0">
                <a:solidFill>
                  <a:srgbClr val="009696"/>
                </a:solidFill>
                <a:latin typeface="Consolas" pitchFamily="49" charset="0"/>
                <a:cs typeface="Consolas" pitchFamily="49" charset="0"/>
              </a:rPr>
              <a:t>Jkt</a:t>
            </a:r>
            <a:r>
              <a:rPr lang="en-US" sz="3000" b="1" dirty="0" smtClean="0">
                <a:solidFill>
                  <a:srgbClr val="009696"/>
                </a:solidFill>
                <a:latin typeface="Consolas" pitchFamily="49" charset="0"/>
                <a:cs typeface="Consolas" pitchFamily="49" charset="0"/>
              </a:rPr>
              <a:t>’,’</a:t>
            </a:r>
            <a:r>
              <a:rPr lang="en-US" sz="3000" b="1" dirty="0" err="1" smtClean="0">
                <a:solidFill>
                  <a:srgbClr val="009696"/>
                </a:solidFill>
                <a:latin typeface="Consolas" pitchFamily="49" charset="0"/>
                <a:cs typeface="Consolas" pitchFamily="49" charset="0"/>
              </a:rPr>
              <a:t>Bdg</a:t>
            </a:r>
            <a:r>
              <a:rPr lang="en-US" sz="3000" b="1" dirty="0" smtClean="0">
                <a:solidFill>
                  <a:srgbClr val="009696"/>
                </a:solidFill>
                <a:latin typeface="Consolas" pitchFamily="49" charset="0"/>
                <a:cs typeface="Consolas" pitchFamily="49" charset="0"/>
              </a:rPr>
              <a:t>’,’</a:t>
            </a:r>
            <a:r>
              <a:rPr lang="en-US" sz="3000" b="1" dirty="0" err="1" smtClean="0">
                <a:solidFill>
                  <a:srgbClr val="009696"/>
                </a:solidFill>
                <a:latin typeface="Consolas" pitchFamily="49" charset="0"/>
                <a:cs typeface="Consolas" pitchFamily="49" charset="0"/>
              </a:rPr>
              <a:t>Sby</a:t>
            </a:r>
            <a:r>
              <a:rPr lang="en-US" sz="3000" b="1" dirty="0" smtClean="0">
                <a:solidFill>
                  <a:srgbClr val="009696"/>
                </a:solidFill>
                <a:latin typeface="Consolas" pitchFamily="49" charset="0"/>
                <a:cs typeface="Consolas" pitchFamily="49" charset="0"/>
              </a:rPr>
              <a:t>’)</a:t>
            </a:r>
            <a:r>
              <a:rPr lang="id-ID" sz="3000" dirty="0" smtClean="0">
                <a:latin typeface="Consolas" pitchFamily="49" charset="0"/>
                <a:cs typeface="Consolas" pitchFamily="49" charset="0"/>
              </a:rPr>
              <a:t>,</a:t>
            </a:r>
          </a:p>
          <a:p>
            <a:pPr algn="just" fontAlgn="base"/>
            <a:r>
              <a:rPr lang="id-ID" sz="3000" dirty="0" smtClean="0">
                <a:latin typeface="Consolas" pitchFamily="49" charset="0"/>
                <a:cs typeface="Consolas" pitchFamily="49" charset="0"/>
              </a:rPr>
              <a:t>-&gt; </a:t>
            </a:r>
            <a:r>
              <a:rPr lang="en-US" sz="3000" dirty="0" err="1" smtClean="0">
                <a:latin typeface="Consolas" pitchFamily="49" charset="0"/>
                <a:cs typeface="Consolas" pitchFamily="49" charset="0"/>
              </a:rPr>
              <a:t>Kode</a:t>
            </a:r>
            <a:r>
              <a:rPr lang="id-ID" sz="3000" dirty="0">
                <a:latin typeface="Consolas" pitchFamily="49" charset="0"/>
                <a:cs typeface="Consolas" pitchFamily="49" charset="0"/>
              </a:rPr>
              <a:t> </a:t>
            </a:r>
            <a:r>
              <a:rPr lang="id-ID" sz="3000" dirty="0" smtClean="0">
                <a:latin typeface="Consolas" pitchFamily="49" charset="0"/>
                <a:cs typeface="Consolas" pitchFamily="49" charset="0"/>
              </a:rPr>
              <a:t>VARCHAR(</a:t>
            </a:r>
            <a:r>
              <a:rPr lang="en-US" sz="3000" dirty="0" smtClean="0">
                <a:latin typeface="Consolas" pitchFamily="49" charset="0"/>
                <a:cs typeface="Consolas" pitchFamily="49" charset="0"/>
              </a:rPr>
              <a:t>8</a:t>
            </a:r>
            <a:r>
              <a:rPr lang="id-ID" sz="3000" dirty="0" smtClean="0">
                <a:latin typeface="Consolas" pitchFamily="49" charset="0"/>
                <a:cs typeface="Consolas" pitchFamily="49" charset="0"/>
              </a:rPr>
              <a:t>)</a:t>
            </a:r>
            <a:r>
              <a:rPr lang="en-US" sz="3000" dirty="0" smtClean="0">
                <a:latin typeface="Consolas" pitchFamily="49" charset="0"/>
                <a:cs typeface="Consolas" pitchFamily="49" charset="0"/>
              </a:rPr>
              <a:t> NOT NULL </a:t>
            </a:r>
            <a:r>
              <a:rPr lang="en-US" sz="3000" b="1" dirty="0" smtClean="0">
                <a:solidFill>
                  <a:srgbClr val="009696"/>
                </a:solidFill>
                <a:latin typeface="Consolas" pitchFamily="49" charset="0"/>
                <a:cs typeface="Consolas" pitchFamily="49" charset="0"/>
              </a:rPr>
              <a:t>UNIQUE</a:t>
            </a:r>
            <a:r>
              <a:rPr lang="id-ID" sz="3000" dirty="0" smtClean="0">
                <a:latin typeface="Consolas" pitchFamily="49" charset="0"/>
                <a:cs typeface="Consolas" pitchFamily="49" charset="0"/>
              </a:rPr>
              <a:t>,</a:t>
            </a:r>
          </a:p>
          <a:p>
            <a:pPr algn="just" fontAlgn="base"/>
            <a:r>
              <a:rPr lang="id-ID" sz="3000" dirty="0" smtClean="0">
                <a:latin typeface="Consolas" pitchFamily="49" charset="0"/>
                <a:cs typeface="Consolas" pitchFamily="49" charset="0"/>
              </a:rPr>
              <a:t>-&gt; </a:t>
            </a:r>
            <a:r>
              <a:rPr lang="en-US" sz="3000" dirty="0" err="1" smtClean="0">
                <a:latin typeface="Consolas" pitchFamily="49" charset="0"/>
                <a:cs typeface="Consolas" pitchFamily="49" charset="0"/>
              </a:rPr>
              <a:t>Gaji</a:t>
            </a:r>
            <a:r>
              <a:rPr lang="id-ID" sz="3000" dirty="0" smtClean="0">
                <a:latin typeface="Consolas" pitchFamily="49" charset="0"/>
                <a:cs typeface="Consolas" pitchFamily="49" charset="0"/>
              </a:rPr>
              <a:t> </a:t>
            </a:r>
            <a:r>
              <a:rPr lang="en-US" sz="3000" dirty="0" smtClean="0">
                <a:latin typeface="Consolas" pitchFamily="49" charset="0"/>
                <a:cs typeface="Consolas" pitchFamily="49" charset="0"/>
              </a:rPr>
              <a:t>INT </a:t>
            </a:r>
            <a:r>
              <a:rPr lang="en-US" sz="3000" b="1" dirty="0" smtClean="0">
                <a:solidFill>
                  <a:srgbClr val="009696"/>
                </a:solidFill>
                <a:latin typeface="Consolas" pitchFamily="49" charset="0"/>
                <a:cs typeface="Consolas" pitchFamily="49" charset="0"/>
              </a:rPr>
              <a:t>DEFAULT 3000000</a:t>
            </a:r>
            <a:r>
              <a:rPr lang="id-ID" sz="3000" dirty="0" smtClean="0">
                <a:latin typeface="Consolas" pitchFamily="49" charset="0"/>
                <a:cs typeface="Consolas" pitchFamily="49" charset="0"/>
              </a:rPr>
              <a:t>,</a:t>
            </a:r>
          </a:p>
          <a:p>
            <a:pPr algn="just" fontAlgn="base"/>
            <a:r>
              <a:rPr lang="id-ID" sz="3000" dirty="0" smtClean="0">
                <a:latin typeface="Consolas" pitchFamily="49" charset="0"/>
                <a:cs typeface="Consolas" pitchFamily="49" charset="0"/>
              </a:rPr>
              <a:t>-&gt; PRIMARY KEY (No)</a:t>
            </a:r>
          </a:p>
          <a:p>
            <a:pPr algn="just" fontAlgn="base"/>
            <a:r>
              <a:rPr lang="id-ID" sz="3000" dirty="0" smtClean="0">
                <a:latin typeface="Consolas" pitchFamily="49" charset="0"/>
                <a:cs typeface="Consolas" pitchFamily="49" charset="0"/>
              </a:rPr>
              <a:t>-&gt; );</a:t>
            </a:r>
            <a:endParaRPr lang="en-US" sz="3000" dirty="0" smtClean="0">
              <a:latin typeface="Consolas" pitchFamily="49" charset="0"/>
              <a:cs typeface="Consolas" pitchFamily="49" charset="0"/>
            </a:endParaRPr>
          </a:p>
          <a:p>
            <a:pPr algn="just" fontAlgn="base"/>
            <a:endParaRPr lang="en-US" sz="3000" dirty="0">
              <a:latin typeface="Consolas" pitchFamily="49" charset="0"/>
              <a:cs typeface="Consolas" pitchFamily="49" charset="0"/>
            </a:endParaRPr>
          </a:p>
          <a:p>
            <a:pPr algn="just" fontAlgn="base"/>
            <a:r>
              <a:rPr lang="en-US" sz="3000" b="1" i="1" dirty="0" smtClean="0">
                <a:solidFill>
                  <a:srgbClr val="009696"/>
                </a:solidFill>
                <a:latin typeface="Consolas" pitchFamily="49" charset="0"/>
                <a:cs typeface="Consolas" pitchFamily="49" charset="0"/>
              </a:rPr>
              <a:t>//</a:t>
            </a:r>
            <a:r>
              <a:rPr lang="en-US" sz="3000" b="1" i="1" dirty="0" err="1" smtClean="0">
                <a:solidFill>
                  <a:srgbClr val="009696"/>
                </a:solidFill>
                <a:latin typeface="Consolas" pitchFamily="49" charset="0"/>
                <a:cs typeface="Consolas" pitchFamily="49" charset="0"/>
              </a:rPr>
              <a:t>coba</a:t>
            </a:r>
            <a:r>
              <a:rPr lang="en-US" sz="3000" b="1" i="1" dirty="0" smtClean="0">
                <a:solidFill>
                  <a:srgbClr val="009696"/>
                </a:solidFill>
                <a:latin typeface="Consolas" pitchFamily="49" charset="0"/>
                <a:cs typeface="Consolas" pitchFamily="49" charset="0"/>
              </a:rPr>
              <a:t> insert data</a:t>
            </a:r>
            <a:endParaRPr lang="id-ID" sz="3000" b="1" i="1" dirty="0" smtClean="0">
              <a:solidFill>
                <a:srgbClr val="009696"/>
              </a:solidFill>
              <a:latin typeface="Consolas" pitchFamily="49" charset="0"/>
              <a:cs typeface="Consolas" pitchFamily="49" charset="0"/>
            </a:endParaRPr>
          </a:p>
        </p:txBody>
      </p:sp>
      <p:sp>
        <p:nvSpPr>
          <p:cNvPr id="7" name="Title 1"/>
          <p:cNvSpPr txBox="1">
            <a:spLocks/>
          </p:cNvSpPr>
          <p:nvPr/>
        </p:nvSpPr>
        <p:spPr>
          <a:xfrm>
            <a:off x="4559642" y="177402"/>
            <a:ext cx="4351276" cy="1162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2400" b="1" dirty="0" smtClean="0">
                <a:solidFill>
                  <a:srgbClr val="009696"/>
                </a:solidFill>
              </a:rPr>
              <a:t>* Additional Query *</a:t>
            </a:r>
          </a:p>
          <a:p>
            <a:pPr algn="ctr"/>
            <a:r>
              <a:rPr lang="id-ID" sz="4000" b="1" dirty="0" smtClean="0">
                <a:solidFill>
                  <a:srgbClr val="009696"/>
                </a:solidFill>
              </a:rPr>
              <a:t>Create Table</a:t>
            </a: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2" name="5-Point Star 1"/>
          <p:cNvSpPr/>
          <p:nvPr/>
        </p:nvSpPr>
        <p:spPr>
          <a:xfrm>
            <a:off x="4236449" y="365956"/>
            <a:ext cx="646386" cy="662152"/>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129309"/>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4572001" y="0"/>
            <a:ext cx="4571999" cy="130853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Insert Data</a:t>
            </a:r>
            <a:endParaRPr lang="en-US" sz="3200" b="1" dirty="0">
              <a:solidFill>
                <a:srgbClr val="009696"/>
              </a:solidFill>
            </a:endParaRPr>
          </a:p>
        </p:txBody>
      </p:sp>
      <p:pic>
        <p:nvPicPr>
          <p:cNvPr id="9"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984" t="18327" r="20545" b="20717"/>
          <a:stretch/>
        </p:blipFill>
        <p:spPr bwMode="auto">
          <a:xfrm>
            <a:off x="377498" y="1629124"/>
            <a:ext cx="8360666" cy="3746917"/>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93596"/>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2790507" y="0"/>
            <a:ext cx="6069728" cy="16553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Insert </a:t>
            </a:r>
            <a:r>
              <a:rPr lang="en-US" sz="4000" b="1" dirty="0" smtClean="0">
                <a:solidFill>
                  <a:srgbClr val="009696"/>
                </a:solidFill>
              </a:rPr>
              <a:t>Multiple </a:t>
            </a:r>
            <a:r>
              <a:rPr lang="id-ID" sz="4000" b="1" dirty="0" smtClean="0">
                <a:solidFill>
                  <a:srgbClr val="009696"/>
                </a:solidFill>
              </a:rPr>
              <a:t>Data</a:t>
            </a:r>
            <a:endParaRPr lang="en-US" sz="3200" b="1" dirty="0">
              <a:solidFill>
                <a:srgbClr val="009696"/>
              </a:solidFill>
            </a:endParaRPr>
          </a:p>
        </p:txBody>
      </p:sp>
      <p:sp>
        <p:nvSpPr>
          <p:cNvPr id="6" name="Title 1"/>
          <p:cNvSpPr txBox="1">
            <a:spLocks/>
          </p:cNvSpPr>
          <p:nvPr/>
        </p:nvSpPr>
        <p:spPr>
          <a:xfrm>
            <a:off x="441429" y="1655379"/>
            <a:ext cx="8702571" cy="487154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300" dirty="0" smtClean="0">
                <a:latin typeface="Consolas" pitchFamily="49" charset="0"/>
                <a:cs typeface="Consolas" pitchFamily="49" charset="0"/>
              </a:rPr>
              <a:t>$ </a:t>
            </a:r>
            <a:r>
              <a:rPr lang="id-ID" sz="2300" dirty="0" smtClean="0">
                <a:latin typeface="Consolas" pitchFamily="49" charset="0"/>
                <a:cs typeface="Consolas" pitchFamily="49" charset="0"/>
              </a:rPr>
              <a:t>INSERT </a:t>
            </a:r>
            <a:r>
              <a:rPr lang="id-ID" sz="2300" dirty="0">
                <a:latin typeface="Consolas" pitchFamily="49" charset="0"/>
                <a:cs typeface="Consolas" pitchFamily="49" charset="0"/>
              </a:rPr>
              <a:t>INTO karyawan </a:t>
            </a:r>
            <a:r>
              <a:rPr lang="id-ID" sz="2300" dirty="0" smtClean="0">
                <a:latin typeface="Consolas" pitchFamily="49" charset="0"/>
                <a:cs typeface="Consolas" pitchFamily="49" charset="0"/>
              </a:rPr>
              <a:t>VALUES</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NULL,'Andi Santosa',42,78.2,'Jakarta',2001,NULL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NULL,'Budi Permana',32,88.1,'Jakarta',1999,NULL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NULL,'Cecep Sutisna',35,68.9,'Bandung',2000,NULL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NULL,'Dedi Hartanto',32,71.3,'Salatiga',1998,NULL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NULL,'Eva Soraya',32,48.1,'Medan',2015,NULL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NULL,'Farah Naimah',29,52.3,'Surabaya',2010,NULL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NULL,'Gianti Safitri',22,51.6,'Bandung',2017,NULL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NULL,'Hamzah Syah',34,66.0,'Yogyakarta',2008,NULL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NULL,'Irene Sukindar',25,49.3,'Jakarta',2016,NULL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r>
              <a:rPr lang="id-ID" sz="2300" dirty="0">
                <a:latin typeface="Consolas" pitchFamily="49" charset="0"/>
                <a:cs typeface="Consolas" pitchFamily="49" charset="0"/>
              </a:rPr>
              <a:t>NULL,'Joni Saputra',28,69.8,'Yogyakarta',2000,NULL</a:t>
            </a:r>
            <a:r>
              <a:rPr lang="id-ID" sz="2300" dirty="0" smtClean="0">
                <a:latin typeface="Consolas" pitchFamily="49" charset="0"/>
                <a:cs typeface="Consolas" pitchFamily="49" charset="0"/>
              </a:rPr>
              <a:t>)</a:t>
            </a:r>
            <a:endParaRPr lang="en-US" sz="2300" dirty="0" smtClean="0">
              <a:latin typeface="Consolas" pitchFamily="49" charset="0"/>
              <a:cs typeface="Consolas" pitchFamily="49" charset="0"/>
            </a:endParaRPr>
          </a:p>
          <a:p>
            <a:pPr algn="just" fontAlgn="base"/>
            <a:r>
              <a:rPr lang="id-ID" sz="2300" dirty="0" smtClean="0">
                <a:latin typeface="Consolas" pitchFamily="49" charset="0"/>
                <a:cs typeface="Consolas" pitchFamily="49" charset="0"/>
              </a:rPr>
              <a:t>;</a:t>
            </a:r>
          </a:p>
        </p:txBody>
      </p:sp>
      <p:pic>
        <p:nvPicPr>
          <p:cNvPr id="9"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41041"/>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394144" y="1576552"/>
            <a:ext cx="8939047" cy="450633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err="1" smtClean="0">
                <a:solidFill>
                  <a:srgbClr val="009696"/>
                </a:solidFill>
              </a:rPr>
              <a:t>Pada</a:t>
            </a:r>
            <a:r>
              <a:rPr lang="en-US" sz="2800" dirty="0" smtClean="0">
                <a:solidFill>
                  <a:srgbClr val="009696"/>
                </a:solidFill>
              </a:rPr>
              <a:t> </a:t>
            </a:r>
            <a:r>
              <a:rPr lang="en-US" sz="2800" dirty="0" err="1" smtClean="0">
                <a:solidFill>
                  <a:srgbClr val="009696"/>
                </a:solidFill>
              </a:rPr>
              <a:t>tabel</a:t>
            </a:r>
            <a:r>
              <a:rPr lang="en-US" sz="2800" dirty="0" smtClean="0">
                <a:solidFill>
                  <a:srgbClr val="009696"/>
                </a:solidFill>
              </a:rPr>
              <a:t> “</a:t>
            </a:r>
            <a:r>
              <a:rPr lang="en-US" sz="2800" dirty="0" err="1" smtClean="0">
                <a:solidFill>
                  <a:srgbClr val="009696"/>
                </a:solidFill>
              </a:rPr>
              <a:t>karyawan</a:t>
            </a:r>
            <a:r>
              <a:rPr lang="en-US" sz="2800" dirty="0" smtClean="0">
                <a:solidFill>
                  <a:srgbClr val="009696"/>
                </a:solidFill>
              </a:rPr>
              <a:t>” di database “</a:t>
            </a:r>
            <a:r>
              <a:rPr lang="en-US" sz="2800" dirty="0" err="1" smtClean="0">
                <a:solidFill>
                  <a:srgbClr val="009696"/>
                </a:solidFill>
              </a:rPr>
              <a:t>toko</a:t>
            </a:r>
            <a:r>
              <a:rPr lang="en-US" sz="2800" dirty="0" smtClean="0">
                <a:solidFill>
                  <a:srgbClr val="009696"/>
                </a:solidFill>
              </a:rPr>
              <a:t>”,</a:t>
            </a:r>
            <a:endParaRPr lang="id-ID" sz="2800" dirty="0">
              <a:solidFill>
                <a:srgbClr val="009696"/>
              </a:solidFill>
            </a:endParaRPr>
          </a:p>
          <a:p>
            <a:pPr algn="just" fontAlgn="base"/>
            <a:r>
              <a:rPr lang="id-ID" sz="2800" dirty="0">
                <a:solidFill>
                  <a:srgbClr val="009696"/>
                </a:solidFill>
              </a:rPr>
              <a:t>Insert data </a:t>
            </a:r>
            <a:r>
              <a:rPr lang="en-US" sz="2800" dirty="0" err="1" smtClean="0">
                <a:solidFill>
                  <a:srgbClr val="009696"/>
                </a:solidFill>
              </a:rPr>
              <a:t>hanya</a:t>
            </a:r>
            <a:r>
              <a:rPr lang="en-US" sz="2800" dirty="0" smtClean="0">
                <a:solidFill>
                  <a:srgbClr val="009696"/>
                </a:solidFill>
              </a:rPr>
              <a:t> </a:t>
            </a:r>
            <a:r>
              <a:rPr lang="id-ID" sz="2800" dirty="0" smtClean="0">
                <a:solidFill>
                  <a:srgbClr val="009696"/>
                </a:solidFill>
              </a:rPr>
              <a:t>ke </a:t>
            </a:r>
            <a:r>
              <a:rPr lang="id-ID" sz="2800" dirty="0">
                <a:solidFill>
                  <a:srgbClr val="009696"/>
                </a:solidFill>
              </a:rPr>
              <a:t>kolom Nama &amp; Usia</a:t>
            </a:r>
            <a:r>
              <a:rPr lang="id-ID" sz="2800" dirty="0" smtClean="0">
                <a:solidFill>
                  <a:srgbClr val="009696"/>
                </a:solidFill>
              </a:rPr>
              <a:t>:</a:t>
            </a:r>
            <a:endParaRPr lang="en-US" sz="2800" dirty="0" smtClean="0">
              <a:solidFill>
                <a:srgbClr val="009696"/>
              </a:solidFill>
            </a:endParaRPr>
          </a:p>
          <a:p>
            <a:pPr algn="just" fontAlgn="base"/>
            <a:endParaRPr lang="id-ID" sz="2800" dirty="0">
              <a:solidFill>
                <a:srgbClr val="009696"/>
              </a:solidFill>
            </a:endParaRPr>
          </a:p>
          <a:p>
            <a:pPr algn="just" fontAlgn="base"/>
            <a:r>
              <a:rPr lang="id-ID" sz="2800" dirty="0">
                <a:latin typeface="Consolas" pitchFamily="49" charset="0"/>
                <a:cs typeface="Consolas" pitchFamily="49" charset="0"/>
              </a:rPr>
              <a:t>$ INSERT INTO karyawan (Nama, Usia) VALUES</a:t>
            </a:r>
          </a:p>
          <a:p>
            <a:pPr algn="just" fontAlgn="base"/>
            <a:r>
              <a:rPr lang="id-ID" sz="2800" dirty="0">
                <a:latin typeface="Consolas" pitchFamily="49" charset="0"/>
                <a:cs typeface="Consolas" pitchFamily="49" charset="0"/>
              </a:rPr>
              <a:t>-&gt; (‘Budi Raharja’, 52);</a:t>
            </a:r>
          </a:p>
          <a:p>
            <a:pPr algn="just" fontAlgn="base"/>
            <a:endParaRPr lang="id-ID" sz="2800" dirty="0"/>
          </a:p>
          <a:p>
            <a:pPr algn="just" fontAlgn="base"/>
            <a:r>
              <a:rPr lang="id-ID" sz="2800" dirty="0">
                <a:solidFill>
                  <a:srgbClr val="009696"/>
                </a:solidFill>
              </a:rPr>
              <a:t>Insert multiple data ke kolom Nama</a:t>
            </a:r>
            <a:r>
              <a:rPr lang="id-ID" sz="2800" dirty="0" smtClean="0">
                <a:solidFill>
                  <a:srgbClr val="009696"/>
                </a:solidFill>
              </a:rPr>
              <a:t>:</a:t>
            </a:r>
            <a:endParaRPr lang="en-US" sz="2800" dirty="0" smtClean="0">
              <a:solidFill>
                <a:srgbClr val="009696"/>
              </a:solidFill>
            </a:endParaRPr>
          </a:p>
          <a:p>
            <a:pPr algn="just" fontAlgn="base"/>
            <a:endParaRPr lang="id-ID" sz="2800" dirty="0">
              <a:solidFill>
                <a:srgbClr val="009696"/>
              </a:solidFill>
            </a:endParaRPr>
          </a:p>
          <a:p>
            <a:pPr algn="just" fontAlgn="base"/>
            <a:r>
              <a:rPr lang="id-ID" sz="2800" dirty="0">
                <a:latin typeface="Consolas" pitchFamily="49" charset="0"/>
                <a:cs typeface="Consolas" pitchFamily="49" charset="0"/>
              </a:rPr>
              <a:t>$ INSERT INTO karyawan (Nama) VALUES</a:t>
            </a:r>
          </a:p>
          <a:p>
            <a:pPr algn="just" fontAlgn="base"/>
            <a:r>
              <a:rPr lang="id-ID" sz="2800" dirty="0">
                <a:latin typeface="Consolas" pitchFamily="49" charset="0"/>
                <a:cs typeface="Consolas" pitchFamily="49" charset="0"/>
              </a:rPr>
              <a:t>-&gt; (‘Caca’),(‘Dedi’);</a:t>
            </a:r>
          </a:p>
        </p:txBody>
      </p:sp>
      <p:sp>
        <p:nvSpPr>
          <p:cNvPr id="7" name="Title 1"/>
          <p:cNvSpPr txBox="1">
            <a:spLocks/>
          </p:cNvSpPr>
          <p:nvPr/>
        </p:nvSpPr>
        <p:spPr>
          <a:xfrm>
            <a:off x="4690245" y="-1"/>
            <a:ext cx="4220672" cy="157655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a:solidFill>
                  <a:srgbClr val="009696"/>
                </a:solidFill>
              </a:rPr>
              <a:t>Insert Data</a:t>
            </a:r>
            <a:endParaRPr lang="en-US" sz="32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276816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425676" y="1438656"/>
            <a:ext cx="8939047" cy="464422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700" dirty="0" smtClean="0">
                <a:solidFill>
                  <a:srgbClr val="009696"/>
                </a:solidFill>
              </a:rPr>
              <a:t>Update data untuk semua isi kolom tertentu:</a:t>
            </a:r>
            <a:endParaRPr lang="id-ID" sz="2700" dirty="0" smtClean="0"/>
          </a:p>
          <a:p>
            <a:pPr algn="just" fontAlgn="base"/>
            <a:endParaRPr lang="en-ID" sz="1200" dirty="0" smtClean="0">
              <a:latin typeface="Consolas" pitchFamily="49" charset="0"/>
              <a:cs typeface="Consolas" pitchFamily="49" charset="0"/>
            </a:endParaRPr>
          </a:p>
          <a:p>
            <a:pPr algn="just" fontAlgn="base"/>
            <a:r>
              <a:rPr lang="id-ID" sz="2700" dirty="0" smtClean="0">
                <a:latin typeface="Consolas" pitchFamily="49" charset="0"/>
                <a:cs typeface="Consolas" pitchFamily="49" charset="0"/>
              </a:rPr>
              <a:t>$ UPDATE karyawan SET Th = 2010;</a:t>
            </a:r>
            <a:endParaRPr lang="en-US" sz="2700" dirty="0" smtClean="0">
              <a:latin typeface="Consolas" pitchFamily="49" charset="0"/>
              <a:cs typeface="Consolas" pitchFamily="49" charset="0"/>
            </a:endParaRPr>
          </a:p>
          <a:p>
            <a:pPr algn="just" fontAlgn="base"/>
            <a:endParaRPr lang="id-ID" sz="2700" dirty="0"/>
          </a:p>
          <a:p>
            <a:pPr algn="just" fontAlgn="base"/>
            <a:r>
              <a:rPr lang="id-ID" sz="2700" dirty="0" smtClean="0">
                <a:solidFill>
                  <a:srgbClr val="009696"/>
                </a:solidFill>
              </a:rPr>
              <a:t>Update data untuk </a:t>
            </a:r>
            <a:r>
              <a:rPr lang="en-US" sz="2700" dirty="0" err="1" smtClean="0">
                <a:solidFill>
                  <a:srgbClr val="009696"/>
                </a:solidFill>
              </a:rPr>
              <a:t>baris</a:t>
            </a:r>
            <a:r>
              <a:rPr lang="en-US" sz="2700" dirty="0" smtClean="0">
                <a:solidFill>
                  <a:srgbClr val="009696"/>
                </a:solidFill>
              </a:rPr>
              <a:t> data</a:t>
            </a:r>
            <a:r>
              <a:rPr lang="id-ID" sz="2700" dirty="0" smtClean="0">
                <a:solidFill>
                  <a:srgbClr val="009696"/>
                </a:solidFill>
              </a:rPr>
              <a:t> tertentu:</a:t>
            </a:r>
            <a:endParaRPr lang="en-ID" sz="2700" dirty="0" smtClean="0">
              <a:solidFill>
                <a:srgbClr val="009696"/>
              </a:solidFill>
            </a:endParaRPr>
          </a:p>
          <a:p>
            <a:pPr algn="just" fontAlgn="base"/>
            <a:endParaRPr lang="id-ID" sz="1200" dirty="0" smtClean="0"/>
          </a:p>
          <a:p>
            <a:pPr algn="just" fontAlgn="base"/>
            <a:r>
              <a:rPr lang="id-ID" sz="2700" dirty="0" smtClean="0">
                <a:latin typeface="Consolas" pitchFamily="49" charset="0"/>
                <a:cs typeface="Consolas" pitchFamily="49" charset="0"/>
              </a:rPr>
              <a:t>$ UPDATE karyawan SET Nama = “Anisa Safitri”</a:t>
            </a:r>
          </a:p>
          <a:p>
            <a:pPr algn="just" fontAlgn="base"/>
            <a:r>
              <a:rPr lang="id-ID" sz="2700" dirty="0">
                <a:latin typeface="Consolas" pitchFamily="49" charset="0"/>
                <a:cs typeface="Consolas" pitchFamily="49" charset="0"/>
              </a:rPr>
              <a:t>-&gt; WHERE </a:t>
            </a:r>
            <a:r>
              <a:rPr lang="id-ID" sz="2700" dirty="0" smtClean="0">
                <a:latin typeface="Consolas" pitchFamily="49" charset="0"/>
                <a:cs typeface="Consolas" pitchFamily="49" charset="0"/>
              </a:rPr>
              <a:t>No = 1;</a:t>
            </a:r>
            <a:endParaRPr lang="en-ID" sz="2700" dirty="0" smtClean="0">
              <a:latin typeface="Consolas" pitchFamily="49" charset="0"/>
              <a:cs typeface="Consolas" pitchFamily="49" charset="0"/>
            </a:endParaRPr>
          </a:p>
          <a:p>
            <a:pPr algn="just" fontAlgn="base"/>
            <a:endParaRPr lang="en-ID" sz="1200" dirty="0" smtClean="0">
              <a:latin typeface="Consolas" pitchFamily="49" charset="0"/>
              <a:cs typeface="Consolas" pitchFamily="49" charset="0"/>
            </a:endParaRPr>
          </a:p>
          <a:p>
            <a:pPr algn="just" fontAlgn="base"/>
            <a:r>
              <a:rPr lang="id-ID" sz="2700" dirty="0" smtClean="0">
                <a:latin typeface="Consolas" pitchFamily="49" charset="0"/>
                <a:cs typeface="Consolas" pitchFamily="49" charset="0"/>
              </a:rPr>
              <a:t>$ </a:t>
            </a:r>
            <a:r>
              <a:rPr lang="id-ID" sz="2700" dirty="0">
                <a:latin typeface="Consolas" pitchFamily="49" charset="0"/>
                <a:cs typeface="Consolas" pitchFamily="49" charset="0"/>
              </a:rPr>
              <a:t>UPDATE karyawan SET </a:t>
            </a:r>
            <a:endParaRPr lang="en-ID" sz="2700" dirty="0" smtClean="0">
              <a:latin typeface="Consolas" pitchFamily="49" charset="0"/>
              <a:cs typeface="Consolas" pitchFamily="49" charset="0"/>
            </a:endParaRPr>
          </a:p>
          <a:p>
            <a:pPr algn="just" fontAlgn="base"/>
            <a:r>
              <a:rPr lang="en-ID" sz="2700" dirty="0">
                <a:latin typeface="Consolas" pitchFamily="49" charset="0"/>
                <a:cs typeface="Consolas" pitchFamily="49" charset="0"/>
              </a:rPr>
              <a:t> </a:t>
            </a:r>
            <a:r>
              <a:rPr lang="en-ID" sz="2700" dirty="0" smtClean="0">
                <a:latin typeface="Consolas" pitchFamily="49" charset="0"/>
                <a:cs typeface="Consolas" pitchFamily="49" charset="0"/>
              </a:rPr>
              <a:t> </a:t>
            </a:r>
            <a:r>
              <a:rPr lang="id-ID" sz="2700" dirty="0" smtClean="0">
                <a:latin typeface="Consolas" pitchFamily="49" charset="0"/>
                <a:cs typeface="Consolas" pitchFamily="49" charset="0"/>
              </a:rPr>
              <a:t>Nama </a:t>
            </a:r>
            <a:r>
              <a:rPr lang="id-ID" sz="2700" dirty="0">
                <a:latin typeface="Consolas" pitchFamily="49" charset="0"/>
                <a:cs typeface="Consolas" pitchFamily="49" charset="0"/>
              </a:rPr>
              <a:t>= “Anisa Safitri</a:t>
            </a:r>
            <a:r>
              <a:rPr lang="id-ID" sz="2700" dirty="0" smtClean="0">
                <a:latin typeface="Consolas" pitchFamily="49" charset="0"/>
                <a:cs typeface="Consolas" pitchFamily="49" charset="0"/>
              </a:rPr>
              <a:t>”</a:t>
            </a:r>
            <a:r>
              <a:rPr lang="en-ID" sz="2700" dirty="0" smtClean="0">
                <a:latin typeface="Consolas" pitchFamily="49" charset="0"/>
                <a:cs typeface="Consolas" pitchFamily="49" charset="0"/>
              </a:rPr>
              <a:t>, </a:t>
            </a:r>
            <a:r>
              <a:rPr lang="en-ID" sz="2700" dirty="0" err="1" smtClean="0">
                <a:latin typeface="Consolas" pitchFamily="49" charset="0"/>
                <a:cs typeface="Consolas" pitchFamily="49" charset="0"/>
              </a:rPr>
              <a:t>Usia</a:t>
            </a:r>
            <a:r>
              <a:rPr lang="en-ID" sz="2700" dirty="0" smtClean="0">
                <a:latin typeface="Consolas" pitchFamily="49" charset="0"/>
                <a:cs typeface="Consolas" pitchFamily="49" charset="0"/>
              </a:rPr>
              <a:t> = 28,</a:t>
            </a:r>
          </a:p>
          <a:p>
            <a:pPr algn="just" fontAlgn="base"/>
            <a:r>
              <a:rPr lang="en-ID" sz="2700" dirty="0">
                <a:latin typeface="Consolas" pitchFamily="49" charset="0"/>
                <a:cs typeface="Consolas" pitchFamily="49" charset="0"/>
              </a:rPr>
              <a:t> </a:t>
            </a:r>
            <a:r>
              <a:rPr lang="en-ID" sz="2700" dirty="0" smtClean="0">
                <a:latin typeface="Consolas" pitchFamily="49" charset="0"/>
                <a:cs typeface="Consolas" pitchFamily="49" charset="0"/>
              </a:rPr>
              <a:t> Kota = “Medan”, Job = “Programmer”</a:t>
            </a:r>
            <a:endParaRPr lang="id-ID" sz="2700" dirty="0">
              <a:latin typeface="Consolas" pitchFamily="49" charset="0"/>
              <a:cs typeface="Consolas" pitchFamily="49" charset="0"/>
            </a:endParaRPr>
          </a:p>
          <a:p>
            <a:pPr algn="just" fontAlgn="base"/>
            <a:r>
              <a:rPr lang="id-ID" sz="2700" dirty="0">
                <a:latin typeface="Consolas" pitchFamily="49" charset="0"/>
                <a:cs typeface="Consolas" pitchFamily="49" charset="0"/>
              </a:rPr>
              <a:t>-&gt; WHERE No = 1;</a:t>
            </a:r>
          </a:p>
          <a:p>
            <a:pPr algn="just" fontAlgn="base"/>
            <a:endParaRPr lang="id-ID" sz="2700" dirty="0" smtClean="0">
              <a:latin typeface="Consolas" pitchFamily="49" charset="0"/>
              <a:cs typeface="Consolas" pitchFamily="49" charset="0"/>
            </a:endParaRPr>
          </a:p>
        </p:txBody>
      </p:sp>
      <p:sp>
        <p:nvSpPr>
          <p:cNvPr id="7" name="Title 1"/>
          <p:cNvSpPr txBox="1">
            <a:spLocks/>
          </p:cNvSpPr>
          <p:nvPr/>
        </p:nvSpPr>
        <p:spPr>
          <a:xfrm>
            <a:off x="4130566" y="-1"/>
            <a:ext cx="4780351" cy="1308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Update Data </a:t>
            </a:r>
            <a:endParaRPr lang="en-US" sz="32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185250"/>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93683" y="1434662"/>
            <a:ext cx="8497614" cy="46482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endParaRPr lang="id-ID" dirty="0"/>
          </a:p>
          <a:p>
            <a:pPr algn="just" fontAlgn="base"/>
            <a:r>
              <a:rPr lang="id-ID" dirty="0">
                <a:solidFill>
                  <a:srgbClr val="009696"/>
                </a:solidFill>
              </a:rPr>
              <a:t>Delete semua data pada tabel</a:t>
            </a:r>
            <a:r>
              <a:rPr lang="id-ID" dirty="0" smtClean="0">
                <a:solidFill>
                  <a:srgbClr val="009696"/>
                </a:solidFill>
              </a:rPr>
              <a:t>:</a:t>
            </a:r>
            <a:endParaRPr lang="en-US" dirty="0" smtClean="0">
              <a:solidFill>
                <a:srgbClr val="009696"/>
              </a:solidFill>
            </a:endParaRPr>
          </a:p>
          <a:p>
            <a:pPr algn="just" fontAlgn="base"/>
            <a:endParaRPr lang="id-ID" sz="2000" dirty="0">
              <a:solidFill>
                <a:srgbClr val="009696"/>
              </a:solidFill>
            </a:endParaRPr>
          </a:p>
          <a:p>
            <a:pPr algn="just" fontAlgn="base"/>
            <a:r>
              <a:rPr lang="id-ID" dirty="0">
                <a:latin typeface="Consolas" pitchFamily="49" charset="0"/>
                <a:cs typeface="Consolas" pitchFamily="49" charset="0"/>
              </a:rPr>
              <a:t>$ DELETE FROM </a:t>
            </a:r>
            <a:r>
              <a:rPr lang="id-ID" dirty="0" smtClean="0">
                <a:latin typeface="Consolas" pitchFamily="49" charset="0"/>
                <a:cs typeface="Consolas" pitchFamily="49" charset="0"/>
              </a:rPr>
              <a:t>karyawan;</a:t>
            </a:r>
            <a:endParaRPr lang="id-ID" dirty="0">
              <a:latin typeface="Consolas" pitchFamily="49" charset="0"/>
              <a:cs typeface="Consolas" pitchFamily="49" charset="0"/>
            </a:endParaRPr>
          </a:p>
          <a:p>
            <a:pPr algn="just" fontAlgn="base"/>
            <a:endParaRPr lang="id-ID" dirty="0">
              <a:latin typeface="Consolas" pitchFamily="49" charset="0"/>
              <a:cs typeface="Consolas" pitchFamily="49" charset="0"/>
            </a:endParaRPr>
          </a:p>
          <a:p>
            <a:pPr algn="just" fontAlgn="base"/>
            <a:r>
              <a:rPr lang="id-ID" dirty="0">
                <a:solidFill>
                  <a:srgbClr val="009696"/>
                </a:solidFill>
              </a:rPr>
              <a:t>Delete </a:t>
            </a:r>
            <a:r>
              <a:rPr lang="en-US" dirty="0" err="1" smtClean="0">
                <a:solidFill>
                  <a:srgbClr val="009696"/>
                </a:solidFill>
              </a:rPr>
              <a:t>baris</a:t>
            </a:r>
            <a:r>
              <a:rPr lang="en-US" dirty="0" smtClean="0">
                <a:solidFill>
                  <a:srgbClr val="009696"/>
                </a:solidFill>
              </a:rPr>
              <a:t> </a:t>
            </a:r>
            <a:r>
              <a:rPr lang="id-ID" dirty="0" smtClean="0">
                <a:solidFill>
                  <a:srgbClr val="009696"/>
                </a:solidFill>
              </a:rPr>
              <a:t>data </a:t>
            </a:r>
            <a:r>
              <a:rPr lang="id-ID" dirty="0">
                <a:solidFill>
                  <a:srgbClr val="009696"/>
                </a:solidFill>
              </a:rPr>
              <a:t>tertentu </a:t>
            </a:r>
            <a:r>
              <a:rPr lang="en-US" dirty="0" smtClean="0">
                <a:solidFill>
                  <a:srgbClr val="009696"/>
                </a:solidFill>
              </a:rPr>
              <a:t>di </a:t>
            </a:r>
            <a:r>
              <a:rPr lang="id-ID" dirty="0" smtClean="0">
                <a:solidFill>
                  <a:srgbClr val="009696"/>
                </a:solidFill>
              </a:rPr>
              <a:t>tabel:</a:t>
            </a:r>
            <a:endParaRPr lang="en-US" dirty="0" smtClean="0">
              <a:solidFill>
                <a:srgbClr val="009696"/>
              </a:solidFill>
            </a:endParaRPr>
          </a:p>
          <a:p>
            <a:pPr algn="just" fontAlgn="base"/>
            <a:endParaRPr lang="id-ID" sz="2000" dirty="0">
              <a:solidFill>
                <a:srgbClr val="009696"/>
              </a:solidFill>
            </a:endParaRPr>
          </a:p>
          <a:p>
            <a:pPr algn="just" fontAlgn="base"/>
            <a:r>
              <a:rPr lang="id-ID" dirty="0">
                <a:latin typeface="Consolas" pitchFamily="49" charset="0"/>
                <a:cs typeface="Consolas" pitchFamily="49" charset="0"/>
              </a:rPr>
              <a:t>$ DELETE FROM </a:t>
            </a:r>
            <a:r>
              <a:rPr lang="id-ID" dirty="0" smtClean="0">
                <a:latin typeface="Consolas" pitchFamily="49" charset="0"/>
                <a:cs typeface="Consolas" pitchFamily="49" charset="0"/>
              </a:rPr>
              <a:t>karyawan </a:t>
            </a:r>
            <a:endParaRPr lang="en-US" dirty="0" smtClean="0">
              <a:latin typeface="Consolas" pitchFamily="49" charset="0"/>
              <a:cs typeface="Consolas" pitchFamily="49" charset="0"/>
            </a:endParaRPr>
          </a:p>
          <a:p>
            <a:pPr algn="just" fontAlgn="base"/>
            <a:r>
              <a:rPr lang="id-ID" dirty="0">
                <a:latin typeface="Consolas" pitchFamily="49" charset="0"/>
                <a:cs typeface="Consolas" pitchFamily="49" charset="0"/>
              </a:rPr>
              <a:t>-&gt; </a:t>
            </a:r>
            <a:r>
              <a:rPr lang="id-ID" dirty="0" smtClean="0">
                <a:latin typeface="Consolas" pitchFamily="49" charset="0"/>
                <a:cs typeface="Consolas" pitchFamily="49" charset="0"/>
              </a:rPr>
              <a:t>WHERE No </a:t>
            </a:r>
            <a:r>
              <a:rPr lang="id-ID" dirty="0">
                <a:latin typeface="Consolas" pitchFamily="49" charset="0"/>
                <a:cs typeface="Consolas" pitchFamily="49" charset="0"/>
              </a:rPr>
              <a:t>= 4</a:t>
            </a:r>
            <a:r>
              <a:rPr lang="id-ID" dirty="0" smtClean="0">
                <a:latin typeface="Consolas" pitchFamily="49" charset="0"/>
                <a:cs typeface="Consolas" pitchFamily="49" charset="0"/>
              </a:rPr>
              <a:t>;</a:t>
            </a:r>
            <a:endParaRPr lang="id-ID" dirty="0">
              <a:latin typeface="Consolas" pitchFamily="49" charset="0"/>
              <a:cs typeface="Consolas" pitchFamily="49" charset="0"/>
            </a:endParaRPr>
          </a:p>
        </p:txBody>
      </p:sp>
      <p:sp>
        <p:nvSpPr>
          <p:cNvPr id="7" name="Title 1"/>
          <p:cNvSpPr txBox="1">
            <a:spLocks/>
          </p:cNvSpPr>
          <p:nvPr/>
        </p:nvSpPr>
        <p:spPr>
          <a:xfrm>
            <a:off x="4272455" y="-1"/>
            <a:ext cx="4638462" cy="1308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Delete Data</a:t>
            </a:r>
            <a:endParaRPr lang="en-US" sz="32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044206"/>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882874" y="1355832"/>
            <a:ext cx="8466083" cy="542333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600" dirty="0" smtClean="0">
                <a:solidFill>
                  <a:srgbClr val="009696"/>
                </a:solidFill>
              </a:rPr>
              <a:t>Lihat struktur tabe</a:t>
            </a:r>
            <a:r>
              <a:rPr lang="en-US" sz="2600" dirty="0" smtClean="0">
                <a:solidFill>
                  <a:srgbClr val="009696"/>
                </a:solidFill>
              </a:rPr>
              <a:t>l</a:t>
            </a:r>
          </a:p>
          <a:p>
            <a:pPr algn="just" fontAlgn="base"/>
            <a:r>
              <a:rPr lang="en-US" sz="2600" dirty="0" smtClean="0">
                <a:latin typeface="Consolas" pitchFamily="49" charset="0"/>
                <a:cs typeface="Consolas" pitchFamily="49" charset="0"/>
              </a:rPr>
              <a:t>$ </a:t>
            </a:r>
            <a:r>
              <a:rPr lang="id-ID" sz="2600" dirty="0" smtClean="0">
                <a:latin typeface="Consolas" pitchFamily="49" charset="0"/>
                <a:cs typeface="Consolas" pitchFamily="49" charset="0"/>
              </a:rPr>
              <a:t>DESCRIBE </a:t>
            </a:r>
            <a:r>
              <a:rPr lang="en-ID" sz="2600" dirty="0" err="1" smtClean="0">
                <a:latin typeface="Consolas" pitchFamily="49" charset="0"/>
                <a:cs typeface="Consolas" pitchFamily="49" charset="0"/>
              </a:rPr>
              <a:t>karyawan</a:t>
            </a:r>
            <a:r>
              <a:rPr lang="id-ID" sz="2600" dirty="0" smtClean="0">
                <a:latin typeface="Consolas" pitchFamily="49" charset="0"/>
                <a:cs typeface="Consolas" pitchFamily="49" charset="0"/>
              </a:rPr>
              <a:t>;</a:t>
            </a:r>
          </a:p>
          <a:p>
            <a:pPr algn="just" fontAlgn="base"/>
            <a:endParaRPr lang="id-ID" sz="2600" dirty="0"/>
          </a:p>
          <a:p>
            <a:pPr algn="just" fontAlgn="base"/>
            <a:r>
              <a:rPr lang="id-ID" sz="2600" dirty="0" smtClean="0">
                <a:solidFill>
                  <a:srgbClr val="009696"/>
                </a:solidFill>
              </a:rPr>
              <a:t>Add kolom Gaji:</a:t>
            </a:r>
          </a:p>
          <a:p>
            <a:pPr algn="just" fontAlgn="base"/>
            <a:r>
              <a:rPr lang="id-ID" sz="2600" dirty="0">
                <a:latin typeface="Consolas" pitchFamily="49" charset="0"/>
                <a:cs typeface="Consolas" pitchFamily="49" charset="0"/>
              </a:rPr>
              <a:t>$ ALTER TABLE </a:t>
            </a:r>
            <a:r>
              <a:rPr lang="id-ID" sz="2600" dirty="0" smtClean="0">
                <a:latin typeface="Consolas" pitchFamily="49" charset="0"/>
                <a:cs typeface="Consolas" pitchFamily="49" charset="0"/>
              </a:rPr>
              <a:t>karyawan</a:t>
            </a:r>
            <a:endParaRPr lang="id-ID" sz="2600" dirty="0">
              <a:latin typeface="Consolas" pitchFamily="49" charset="0"/>
              <a:cs typeface="Consolas" pitchFamily="49" charset="0"/>
            </a:endParaRPr>
          </a:p>
          <a:p>
            <a:pPr algn="just" fontAlgn="base"/>
            <a:r>
              <a:rPr lang="id-ID" sz="2600" dirty="0" smtClean="0">
                <a:latin typeface="Consolas" pitchFamily="49" charset="0"/>
                <a:cs typeface="Consolas" pitchFamily="49" charset="0"/>
              </a:rPr>
              <a:t>-&gt; ADD </a:t>
            </a:r>
            <a:r>
              <a:rPr lang="id-ID" sz="2600" dirty="0">
                <a:latin typeface="Consolas" pitchFamily="49" charset="0"/>
                <a:cs typeface="Consolas" pitchFamily="49" charset="0"/>
              </a:rPr>
              <a:t>COLUMN </a:t>
            </a:r>
            <a:r>
              <a:rPr lang="id-ID" sz="2600" dirty="0" smtClean="0">
                <a:latin typeface="Consolas" pitchFamily="49" charset="0"/>
                <a:cs typeface="Consolas" pitchFamily="49" charset="0"/>
              </a:rPr>
              <a:t>Gaji </a:t>
            </a:r>
            <a:r>
              <a:rPr lang="id-ID" sz="2600" dirty="0">
                <a:latin typeface="Consolas" pitchFamily="49" charset="0"/>
                <a:cs typeface="Consolas" pitchFamily="49" charset="0"/>
              </a:rPr>
              <a:t>INT</a:t>
            </a:r>
            <a:r>
              <a:rPr lang="id-ID" sz="2600" dirty="0" smtClean="0">
                <a:latin typeface="Consolas" pitchFamily="49" charset="0"/>
                <a:cs typeface="Consolas" pitchFamily="49" charset="0"/>
              </a:rPr>
              <a:t>;</a:t>
            </a:r>
          </a:p>
          <a:p>
            <a:pPr algn="just" fontAlgn="base"/>
            <a:endParaRPr lang="id-ID" sz="2600" dirty="0"/>
          </a:p>
          <a:p>
            <a:pPr algn="just" fontAlgn="base"/>
            <a:r>
              <a:rPr lang="id-ID" sz="2600" dirty="0" smtClean="0">
                <a:solidFill>
                  <a:srgbClr val="009696"/>
                </a:solidFill>
              </a:rPr>
              <a:t>Add kolom Gaji setelah kolom Tahun:</a:t>
            </a:r>
            <a:endParaRPr lang="id-ID" sz="2600" dirty="0">
              <a:solidFill>
                <a:srgbClr val="009696"/>
              </a:solidFill>
            </a:endParaRPr>
          </a:p>
          <a:p>
            <a:pPr algn="just" fontAlgn="base"/>
            <a:r>
              <a:rPr lang="id-ID" sz="2600" dirty="0">
                <a:latin typeface="Consolas" pitchFamily="49" charset="0"/>
                <a:cs typeface="Consolas" pitchFamily="49" charset="0"/>
              </a:rPr>
              <a:t>$ ALTER TABLE </a:t>
            </a:r>
            <a:r>
              <a:rPr lang="id-ID" sz="2600" dirty="0" smtClean="0">
                <a:latin typeface="Consolas" pitchFamily="49" charset="0"/>
                <a:cs typeface="Consolas" pitchFamily="49" charset="0"/>
              </a:rPr>
              <a:t>karyawan</a:t>
            </a:r>
          </a:p>
          <a:p>
            <a:pPr algn="just" fontAlgn="base"/>
            <a:r>
              <a:rPr lang="id-ID" sz="2600" dirty="0" smtClean="0">
                <a:latin typeface="Consolas" pitchFamily="49" charset="0"/>
                <a:cs typeface="Consolas" pitchFamily="49" charset="0"/>
              </a:rPr>
              <a:t>-&gt; ADD </a:t>
            </a:r>
            <a:r>
              <a:rPr lang="id-ID" sz="2600" dirty="0">
                <a:latin typeface="Consolas" pitchFamily="49" charset="0"/>
                <a:cs typeface="Consolas" pitchFamily="49" charset="0"/>
              </a:rPr>
              <a:t>COLUMN </a:t>
            </a:r>
            <a:r>
              <a:rPr lang="id-ID" sz="2600" dirty="0" smtClean="0">
                <a:latin typeface="Consolas" pitchFamily="49" charset="0"/>
                <a:cs typeface="Consolas" pitchFamily="49" charset="0"/>
              </a:rPr>
              <a:t>Gaji INT AFTER Th;</a:t>
            </a:r>
          </a:p>
          <a:p>
            <a:pPr algn="just" fontAlgn="base"/>
            <a:endParaRPr lang="id-ID" sz="2600" dirty="0"/>
          </a:p>
          <a:p>
            <a:pPr algn="just" fontAlgn="base"/>
            <a:r>
              <a:rPr lang="id-ID" sz="2600" dirty="0" smtClean="0">
                <a:solidFill>
                  <a:srgbClr val="009696"/>
                </a:solidFill>
              </a:rPr>
              <a:t>Hapus kolom:</a:t>
            </a:r>
          </a:p>
          <a:p>
            <a:pPr algn="just" fontAlgn="base"/>
            <a:r>
              <a:rPr lang="id-ID" sz="2600" dirty="0">
                <a:latin typeface="Consolas" pitchFamily="49" charset="0"/>
                <a:cs typeface="Consolas" pitchFamily="49" charset="0"/>
              </a:rPr>
              <a:t>$ ALTER TABLE </a:t>
            </a:r>
            <a:r>
              <a:rPr lang="id-ID" sz="2600" dirty="0" smtClean="0">
                <a:latin typeface="Consolas" pitchFamily="49" charset="0"/>
                <a:cs typeface="Consolas" pitchFamily="49" charset="0"/>
              </a:rPr>
              <a:t>karyawan</a:t>
            </a:r>
          </a:p>
          <a:p>
            <a:pPr algn="just" fontAlgn="base"/>
            <a:r>
              <a:rPr lang="id-ID" sz="2600" dirty="0" smtClean="0">
                <a:latin typeface="Consolas" pitchFamily="49" charset="0"/>
                <a:cs typeface="Consolas" pitchFamily="49" charset="0"/>
              </a:rPr>
              <a:t>-&gt; DROP </a:t>
            </a:r>
            <a:r>
              <a:rPr lang="id-ID" sz="2600" dirty="0">
                <a:latin typeface="Consolas" pitchFamily="49" charset="0"/>
                <a:cs typeface="Consolas" pitchFamily="49" charset="0"/>
              </a:rPr>
              <a:t>COLUMN </a:t>
            </a:r>
            <a:r>
              <a:rPr lang="id-ID" sz="2600" dirty="0" smtClean="0">
                <a:latin typeface="Consolas" pitchFamily="49" charset="0"/>
                <a:cs typeface="Consolas" pitchFamily="49" charset="0"/>
              </a:rPr>
              <a:t>Gaji;</a:t>
            </a:r>
            <a:endParaRPr lang="id-ID" sz="2600" dirty="0">
              <a:latin typeface="Consolas" pitchFamily="49" charset="0"/>
              <a:cs typeface="Consolas" pitchFamily="49" charset="0"/>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130566" y="-1"/>
            <a:ext cx="4780351" cy="130853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a:solidFill>
                  <a:srgbClr val="009696"/>
                </a:solidFill>
              </a:rPr>
              <a:t>Insert </a:t>
            </a:r>
            <a:r>
              <a:rPr lang="id-ID" sz="4000" b="1" dirty="0" smtClean="0">
                <a:solidFill>
                  <a:srgbClr val="009696"/>
                </a:solidFill>
              </a:rPr>
              <a:t>Column</a:t>
            </a:r>
            <a:endParaRPr lang="en-US" sz="3200" b="1" dirty="0">
              <a:solidFill>
                <a:srgbClr val="009696"/>
              </a:solidFill>
            </a:endParaRPr>
          </a:p>
        </p:txBody>
      </p:sp>
    </p:spTree>
    <p:extLst>
      <p:ext uri="{BB962C8B-B14F-4D97-AF65-F5344CB8AC3E}">
        <p14:creationId xmlns:p14="http://schemas.microsoft.com/office/powerpoint/2010/main" val="2494581305"/>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549432" y="1198179"/>
            <a:ext cx="8042780" cy="485317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400" b="1" dirty="0">
                <a:solidFill>
                  <a:srgbClr val="009696"/>
                </a:solidFill>
              </a:rPr>
              <a:t>RDBMS</a:t>
            </a:r>
            <a:r>
              <a:rPr lang="en-US" sz="2400" dirty="0">
                <a:solidFill>
                  <a:srgbClr val="009696"/>
                </a:solidFill>
              </a:rPr>
              <a:t> </a:t>
            </a:r>
            <a:r>
              <a:rPr lang="en-US" sz="2400" dirty="0" smtClean="0">
                <a:solidFill>
                  <a:srgbClr val="009696"/>
                </a:solidFill>
              </a:rPr>
              <a:t>(</a:t>
            </a:r>
            <a:r>
              <a:rPr lang="en-US" sz="2400" i="1" dirty="0" smtClean="0">
                <a:solidFill>
                  <a:srgbClr val="009696"/>
                </a:solidFill>
              </a:rPr>
              <a:t>Relational </a:t>
            </a:r>
            <a:r>
              <a:rPr lang="en-US" sz="2400" i="1" dirty="0">
                <a:solidFill>
                  <a:srgbClr val="009696"/>
                </a:solidFill>
              </a:rPr>
              <a:t>Database Management </a:t>
            </a:r>
            <a:r>
              <a:rPr lang="en-US" sz="2400" i="1" dirty="0" smtClean="0">
                <a:solidFill>
                  <a:srgbClr val="009696"/>
                </a:solidFill>
              </a:rPr>
              <a:t>Systems</a:t>
            </a:r>
            <a:r>
              <a:rPr lang="en-US" sz="2400" dirty="0" smtClean="0">
                <a:solidFill>
                  <a:srgbClr val="009696"/>
                </a:solidFill>
              </a:rPr>
              <a:t>)</a:t>
            </a:r>
            <a:r>
              <a:rPr lang="en-US" sz="2400" dirty="0" smtClean="0"/>
              <a:t> is database relational </a:t>
            </a:r>
            <a:r>
              <a:rPr lang="en-US" sz="2400" dirty="0"/>
              <a:t>model </a:t>
            </a:r>
            <a:r>
              <a:rPr lang="en-US" sz="2400" dirty="0" smtClean="0"/>
              <a:t>based, introduced </a:t>
            </a:r>
            <a:r>
              <a:rPr lang="en-US" sz="2400" dirty="0"/>
              <a:t>by </a:t>
            </a:r>
            <a:r>
              <a:rPr lang="en-US" sz="2400" dirty="0" smtClean="0"/>
              <a:t>E.F. </a:t>
            </a:r>
            <a:r>
              <a:rPr lang="en-US" sz="2400" dirty="0" err="1" smtClean="0"/>
              <a:t>Codd</a:t>
            </a:r>
            <a:r>
              <a:rPr lang="en-US" sz="2400" dirty="0" smtClean="0"/>
              <a:t> (1970s).</a:t>
            </a:r>
          </a:p>
          <a:p>
            <a:pPr marL="342900" indent="-342900">
              <a:buBlip>
                <a:blip r:embed="rId2"/>
              </a:buBlip>
            </a:pPr>
            <a:endParaRPr lang="en-US" sz="2400" dirty="0"/>
          </a:p>
          <a:p>
            <a:pPr marL="342900" indent="-342900">
              <a:buBlip>
                <a:blip r:embed="rId2"/>
              </a:buBlip>
            </a:pPr>
            <a:r>
              <a:rPr lang="en-US" sz="2400" dirty="0" smtClean="0"/>
              <a:t>In RDBMS, data </a:t>
            </a:r>
            <a:r>
              <a:rPr lang="en-US" sz="2400" dirty="0"/>
              <a:t>is represented in terms of tuples (rows</a:t>
            </a:r>
            <a:r>
              <a:rPr lang="en-US" sz="2400" dirty="0" smtClean="0"/>
              <a:t>).</a:t>
            </a:r>
            <a:r>
              <a:rPr lang="en-US" sz="2400" dirty="0"/>
              <a:t> </a:t>
            </a:r>
            <a:r>
              <a:rPr lang="en-US" sz="2400" dirty="0" smtClean="0"/>
              <a:t>It </a:t>
            </a:r>
            <a:r>
              <a:rPr lang="en-US" sz="2400" dirty="0"/>
              <a:t>contains number of tables and each table has its own primary key</a:t>
            </a:r>
            <a:r>
              <a:rPr lang="en-US" sz="2400" dirty="0" smtClean="0"/>
              <a:t>.</a:t>
            </a:r>
            <a:endParaRPr lang="en-US" sz="2400" dirty="0"/>
          </a:p>
          <a:p>
            <a:pPr marL="342900" indent="-342900">
              <a:buBlip>
                <a:blip r:embed="rId2"/>
              </a:buBlip>
            </a:pPr>
            <a:endParaRPr lang="en-US" sz="2400" dirty="0" smtClean="0"/>
          </a:p>
          <a:p>
            <a:pPr marL="342900" indent="-342900">
              <a:buBlip>
                <a:blip r:embed="rId2"/>
              </a:buBlip>
            </a:pPr>
            <a:r>
              <a:rPr lang="en-US" sz="2400" dirty="0" smtClean="0"/>
              <a:t>All </a:t>
            </a:r>
            <a:r>
              <a:rPr lang="en-US" sz="2400" dirty="0"/>
              <a:t>modern database management systems like SQL, MS SQL Server, IBM DB2, ORACLE, My-SQL and Microsoft Access are based on RDBMS</a:t>
            </a:r>
            <a:r>
              <a:rPr lang="en-US" sz="2400" dirty="0" smtClean="0"/>
              <a:t>.</a:t>
            </a:r>
            <a:endParaRPr lang="en-US" sz="2400" dirty="0"/>
          </a:p>
        </p:txBody>
      </p:sp>
      <p:sp>
        <p:nvSpPr>
          <p:cNvPr id="7" name="Title 1"/>
          <p:cNvSpPr txBox="1">
            <a:spLocks/>
          </p:cNvSpPr>
          <p:nvPr/>
        </p:nvSpPr>
        <p:spPr>
          <a:xfrm>
            <a:off x="5669024" y="0"/>
            <a:ext cx="3462618" cy="1340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a:solidFill>
                  <a:srgbClr val="009696"/>
                </a:solidFill>
              </a:rPr>
              <a:t>RDBMS</a:t>
            </a:r>
          </a:p>
        </p:txBody>
      </p:sp>
    </p:spTree>
    <p:extLst>
      <p:ext uri="{BB962C8B-B14F-4D97-AF65-F5344CB8AC3E}">
        <p14:creationId xmlns:p14="http://schemas.microsoft.com/office/powerpoint/2010/main" val="2308620893"/>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945938" y="1340070"/>
            <a:ext cx="8137633" cy="411219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800" dirty="0" smtClean="0">
                <a:solidFill>
                  <a:srgbClr val="009696"/>
                </a:solidFill>
              </a:rPr>
              <a:t>Lihat semua isi data pada tabel:</a:t>
            </a:r>
          </a:p>
          <a:p>
            <a:pPr algn="just" fontAlgn="base"/>
            <a:r>
              <a:rPr lang="id-ID" sz="2800" dirty="0" smtClean="0">
                <a:latin typeface="Consolas" pitchFamily="49" charset="0"/>
                <a:cs typeface="Consolas" pitchFamily="49" charset="0"/>
              </a:rPr>
              <a:t>$ SELECT * FROM karyawan;</a:t>
            </a:r>
          </a:p>
          <a:p>
            <a:pPr algn="just" fontAlgn="base"/>
            <a:endParaRPr lang="id-ID" sz="2800" dirty="0">
              <a:latin typeface="Consolas" pitchFamily="49" charset="0"/>
              <a:cs typeface="Consolas" pitchFamily="49" charset="0"/>
            </a:endParaRPr>
          </a:p>
          <a:p>
            <a:pPr algn="just" fontAlgn="base"/>
            <a:r>
              <a:rPr lang="id-ID" sz="2800" dirty="0" smtClean="0">
                <a:solidFill>
                  <a:srgbClr val="009696"/>
                </a:solidFill>
              </a:rPr>
              <a:t>Lihat data </a:t>
            </a:r>
            <a:r>
              <a:rPr lang="en-US" sz="2800" dirty="0" err="1" smtClean="0">
                <a:solidFill>
                  <a:srgbClr val="009696"/>
                </a:solidFill>
              </a:rPr>
              <a:t>pada</a:t>
            </a:r>
            <a:r>
              <a:rPr lang="id-ID" sz="2800" dirty="0" smtClean="0">
                <a:solidFill>
                  <a:srgbClr val="009696"/>
                </a:solidFill>
              </a:rPr>
              <a:t> atribut/kolom tertentu:</a:t>
            </a:r>
            <a:endParaRPr lang="id-ID" sz="2800" dirty="0">
              <a:solidFill>
                <a:srgbClr val="009696"/>
              </a:solidFill>
            </a:endParaRPr>
          </a:p>
          <a:p>
            <a:pPr algn="just" fontAlgn="base"/>
            <a:r>
              <a:rPr lang="id-ID" sz="2800" dirty="0">
                <a:latin typeface="Consolas" pitchFamily="49" charset="0"/>
                <a:cs typeface="Consolas" pitchFamily="49" charset="0"/>
              </a:rPr>
              <a:t>$ </a:t>
            </a:r>
            <a:r>
              <a:rPr lang="id-ID" sz="2800" dirty="0" smtClean="0">
                <a:latin typeface="Consolas" pitchFamily="49" charset="0"/>
                <a:cs typeface="Consolas" pitchFamily="49" charset="0"/>
              </a:rPr>
              <a:t>SELECT Nama, Kota FROM karyawan;</a:t>
            </a:r>
          </a:p>
          <a:p>
            <a:pPr algn="just" fontAlgn="base"/>
            <a:endParaRPr lang="id-ID" sz="2800" dirty="0"/>
          </a:p>
          <a:p>
            <a:pPr algn="just" fontAlgn="base"/>
            <a:r>
              <a:rPr lang="id-ID" sz="2800" dirty="0" smtClean="0">
                <a:solidFill>
                  <a:srgbClr val="009696"/>
                </a:solidFill>
              </a:rPr>
              <a:t>Lihat 5 data pertama:</a:t>
            </a:r>
          </a:p>
          <a:p>
            <a:pPr algn="just" fontAlgn="base"/>
            <a:r>
              <a:rPr lang="id-ID" sz="2800" dirty="0">
                <a:latin typeface="Consolas" pitchFamily="49" charset="0"/>
                <a:cs typeface="Consolas" pitchFamily="49" charset="0"/>
              </a:rPr>
              <a:t>$ SELECT * FROM </a:t>
            </a:r>
            <a:r>
              <a:rPr lang="id-ID" sz="2800" dirty="0" smtClean="0">
                <a:latin typeface="Consolas" pitchFamily="49" charset="0"/>
                <a:cs typeface="Consolas" pitchFamily="49" charset="0"/>
              </a:rPr>
              <a:t>karyawan LIMIT 5;</a:t>
            </a:r>
            <a:endParaRPr lang="id-ID" sz="2800" dirty="0">
              <a:latin typeface="Consolas" pitchFamily="49" charset="0"/>
              <a:cs typeface="Consolas" pitchFamily="49" charset="0"/>
            </a:endParaRPr>
          </a:p>
          <a:p>
            <a:pPr algn="just" fontAlgn="base"/>
            <a:r>
              <a:rPr lang="id-ID" sz="2800" dirty="0" smtClean="0">
                <a:latin typeface="Consolas" pitchFamily="49" charset="0"/>
                <a:cs typeface="Consolas" pitchFamily="49" charset="0"/>
              </a:rPr>
              <a:t> </a:t>
            </a:r>
            <a:endParaRPr lang="id-ID" sz="2800" dirty="0">
              <a:latin typeface="Consolas" pitchFamily="49" charset="0"/>
              <a:cs typeface="Consolas" pitchFamily="49" charset="0"/>
            </a:endParaRPr>
          </a:p>
          <a:p>
            <a:pPr algn="just" fontAlgn="base"/>
            <a:r>
              <a:rPr lang="id-ID" sz="2800" dirty="0">
                <a:solidFill>
                  <a:srgbClr val="009696"/>
                </a:solidFill>
              </a:rPr>
              <a:t>Lihat 5</a:t>
            </a:r>
            <a:r>
              <a:rPr lang="id-ID" sz="2800" dirty="0" smtClean="0">
                <a:solidFill>
                  <a:srgbClr val="009696"/>
                </a:solidFill>
              </a:rPr>
              <a:t> </a:t>
            </a:r>
            <a:r>
              <a:rPr lang="id-ID" sz="2800" dirty="0">
                <a:solidFill>
                  <a:srgbClr val="009696"/>
                </a:solidFill>
              </a:rPr>
              <a:t>data </a:t>
            </a:r>
            <a:r>
              <a:rPr lang="id-ID" sz="2800" dirty="0" smtClean="0">
                <a:solidFill>
                  <a:srgbClr val="009696"/>
                </a:solidFill>
              </a:rPr>
              <a:t>setelah data ke-3:</a:t>
            </a:r>
            <a:endParaRPr lang="id-ID" sz="2800" dirty="0">
              <a:solidFill>
                <a:srgbClr val="009696"/>
              </a:solidFill>
            </a:endParaRPr>
          </a:p>
          <a:p>
            <a:pPr algn="just" fontAlgn="base"/>
            <a:r>
              <a:rPr lang="id-ID" sz="2800" dirty="0">
                <a:latin typeface="Consolas" pitchFamily="49" charset="0"/>
                <a:cs typeface="Consolas" pitchFamily="49" charset="0"/>
              </a:rPr>
              <a:t>$ SELECT * FROM </a:t>
            </a:r>
            <a:r>
              <a:rPr lang="id-ID" sz="2800" dirty="0" smtClean="0">
                <a:latin typeface="Consolas" pitchFamily="49" charset="0"/>
                <a:cs typeface="Consolas" pitchFamily="49" charset="0"/>
              </a:rPr>
              <a:t>karyawan </a:t>
            </a:r>
            <a:r>
              <a:rPr lang="id-ID" sz="2800" dirty="0">
                <a:latin typeface="Consolas" pitchFamily="49" charset="0"/>
                <a:cs typeface="Consolas" pitchFamily="49" charset="0"/>
              </a:rPr>
              <a:t>LIMIT </a:t>
            </a:r>
            <a:r>
              <a:rPr lang="id-ID" sz="2800" dirty="0" smtClean="0">
                <a:latin typeface="Consolas" pitchFamily="49" charset="0"/>
                <a:cs typeface="Consolas" pitchFamily="49" charset="0"/>
              </a:rPr>
              <a:t>3,5;</a:t>
            </a:r>
          </a:p>
        </p:txBody>
      </p:sp>
      <p:sp>
        <p:nvSpPr>
          <p:cNvPr id="7" name="Title 1"/>
          <p:cNvSpPr txBox="1">
            <a:spLocks/>
          </p:cNvSpPr>
          <p:nvPr/>
        </p:nvSpPr>
        <p:spPr>
          <a:xfrm>
            <a:off x="5849007" y="0"/>
            <a:ext cx="3203804" cy="13400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Select</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20027"/>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1087832" y="1340069"/>
            <a:ext cx="8137633" cy="43828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800" dirty="0" smtClean="0">
                <a:solidFill>
                  <a:srgbClr val="009696"/>
                </a:solidFill>
              </a:rPr>
              <a:t>Lihat </a:t>
            </a:r>
            <a:r>
              <a:rPr lang="en-US" sz="2800" dirty="0" smtClean="0">
                <a:solidFill>
                  <a:srgbClr val="009696"/>
                </a:solidFill>
              </a:rPr>
              <a:t>additional data di </a:t>
            </a:r>
            <a:r>
              <a:rPr lang="en-US" sz="2800" dirty="0" err="1" smtClean="0">
                <a:solidFill>
                  <a:srgbClr val="009696"/>
                </a:solidFill>
              </a:rPr>
              <a:t>luar</a:t>
            </a:r>
            <a:r>
              <a:rPr lang="en-US" sz="2800" dirty="0" smtClean="0">
                <a:solidFill>
                  <a:srgbClr val="009696"/>
                </a:solidFill>
              </a:rPr>
              <a:t> </a:t>
            </a:r>
            <a:r>
              <a:rPr lang="en-US" sz="2800" dirty="0" err="1" smtClean="0">
                <a:solidFill>
                  <a:srgbClr val="009696"/>
                </a:solidFill>
              </a:rPr>
              <a:t>tabel</a:t>
            </a:r>
            <a:r>
              <a:rPr lang="en-US" sz="2800" dirty="0" smtClean="0">
                <a:solidFill>
                  <a:srgbClr val="009696"/>
                </a:solidFill>
              </a:rPr>
              <a:t>.</a:t>
            </a:r>
          </a:p>
          <a:p>
            <a:pPr algn="just" fontAlgn="base"/>
            <a:endParaRPr lang="en-US" sz="1500" dirty="0" smtClean="0">
              <a:solidFill>
                <a:srgbClr val="009696"/>
              </a:solidFill>
            </a:endParaRPr>
          </a:p>
          <a:p>
            <a:pPr algn="just" fontAlgn="base"/>
            <a:r>
              <a:rPr lang="en-US" sz="2800" dirty="0" smtClean="0">
                <a:solidFill>
                  <a:srgbClr val="009696"/>
                </a:solidFill>
              </a:rPr>
              <a:t>*</a:t>
            </a:r>
            <a:r>
              <a:rPr lang="en-US" sz="2800" dirty="0" err="1" smtClean="0">
                <a:solidFill>
                  <a:srgbClr val="009696"/>
                </a:solidFill>
              </a:rPr>
              <a:t>Tampilkan</a:t>
            </a:r>
            <a:r>
              <a:rPr lang="en-US" sz="2800" dirty="0" smtClean="0">
                <a:solidFill>
                  <a:srgbClr val="009696"/>
                </a:solidFill>
              </a:rPr>
              <a:t> </a:t>
            </a:r>
            <a:r>
              <a:rPr lang="en-US" sz="2800" dirty="0" err="1" smtClean="0">
                <a:solidFill>
                  <a:srgbClr val="009696"/>
                </a:solidFill>
              </a:rPr>
              <a:t>setengah</a:t>
            </a:r>
            <a:r>
              <a:rPr lang="en-US" sz="2800" dirty="0" smtClean="0">
                <a:solidFill>
                  <a:srgbClr val="009696"/>
                </a:solidFill>
              </a:rPr>
              <a:t> </a:t>
            </a:r>
            <a:r>
              <a:rPr lang="en-US" sz="2800" dirty="0" err="1" smtClean="0">
                <a:solidFill>
                  <a:srgbClr val="009696"/>
                </a:solidFill>
              </a:rPr>
              <a:t>Berat</a:t>
            </a:r>
            <a:r>
              <a:rPr lang="en-US" sz="2800" dirty="0" smtClean="0">
                <a:solidFill>
                  <a:srgbClr val="009696"/>
                </a:solidFill>
              </a:rPr>
              <a:t> </a:t>
            </a:r>
            <a:r>
              <a:rPr lang="en-US" sz="2800" dirty="0" err="1" smtClean="0">
                <a:solidFill>
                  <a:srgbClr val="009696"/>
                </a:solidFill>
              </a:rPr>
              <a:t>Badan</a:t>
            </a:r>
            <a:r>
              <a:rPr lang="en-US" sz="2800" dirty="0" smtClean="0">
                <a:solidFill>
                  <a:srgbClr val="009696"/>
                </a:solidFill>
              </a:rPr>
              <a:t>:</a:t>
            </a:r>
          </a:p>
          <a:p>
            <a:pPr algn="just" fontAlgn="base"/>
            <a:endParaRPr lang="en-US" sz="1500" dirty="0" smtClean="0">
              <a:solidFill>
                <a:srgbClr val="009696"/>
              </a:solidFill>
            </a:endParaRPr>
          </a:p>
          <a:p>
            <a:pPr algn="just" fontAlgn="base"/>
            <a:r>
              <a:rPr lang="id-ID" sz="2800" dirty="0">
                <a:latin typeface="Consolas" pitchFamily="49" charset="0"/>
                <a:cs typeface="Consolas" pitchFamily="49" charset="0"/>
              </a:rPr>
              <a:t>$ SELECT Nama, </a:t>
            </a:r>
            <a:r>
              <a:rPr lang="en-US" sz="2800" dirty="0" err="1" smtClean="0">
                <a:latin typeface="Consolas" pitchFamily="49" charset="0"/>
                <a:cs typeface="Consolas" pitchFamily="49" charset="0"/>
              </a:rPr>
              <a:t>Berat</a:t>
            </a:r>
            <a:r>
              <a:rPr lang="en-US" sz="2800" dirty="0" smtClean="0">
                <a:latin typeface="Consolas" pitchFamily="49" charset="0"/>
                <a:cs typeface="Consolas" pitchFamily="49" charset="0"/>
              </a:rPr>
              <a:t>,</a:t>
            </a:r>
            <a:endParaRPr lang="en-US" sz="2800" dirty="0">
              <a:latin typeface="Consolas" pitchFamily="49" charset="0"/>
              <a:cs typeface="Consolas" pitchFamily="49" charset="0"/>
            </a:endParaRPr>
          </a:p>
          <a:p>
            <a:pPr algn="just" fontAlgn="base"/>
            <a:r>
              <a:rPr lang="en-US" sz="2800" dirty="0">
                <a:latin typeface="Consolas" pitchFamily="49" charset="0"/>
                <a:cs typeface="Consolas" pitchFamily="49" charset="0"/>
              </a:rPr>
              <a:t>-&gt; </a:t>
            </a:r>
            <a:r>
              <a:rPr lang="en-US" sz="2800" dirty="0" smtClean="0">
                <a:latin typeface="Consolas" pitchFamily="49" charset="0"/>
                <a:cs typeface="Consolas" pitchFamily="49" charset="0"/>
              </a:rPr>
              <a:t>0.5 * </a:t>
            </a:r>
            <a:r>
              <a:rPr lang="en-US" sz="2800" dirty="0" err="1" smtClean="0">
                <a:latin typeface="Consolas" pitchFamily="49" charset="0"/>
                <a:cs typeface="Consolas" pitchFamily="49" charset="0"/>
              </a:rPr>
              <a:t>Berat</a:t>
            </a:r>
            <a:r>
              <a:rPr lang="en-US" sz="2800" dirty="0" smtClean="0">
                <a:latin typeface="Consolas" pitchFamily="49" charset="0"/>
                <a:cs typeface="Consolas" pitchFamily="49" charset="0"/>
              </a:rPr>
              <a:t> </a:t>
            </a:r>
            <a:r>
              <a:rPr lang="en-US" sz="2800" dirty="0">
                <a:latin typeface="Consolas" pitchFamily="49" charset="0"/>
                <a:cs typeface="Consolas" pitchFamily="49" charset="0"/>
              </a:rPr>
              <a:t>AS </a:t>
            </a:r>
            <a:r>
              <a:rPr lang="en-US" sz="2800" dirty="0" err="1" smtClean="0">
                <a:latin typeface="Consolas" pitchFamily="49" charset="0"/>
                <a:cs typeface="Consolas" pitchFamily="49" charset="0"/>
              </a:rPr>
              <a:t>separoBB</a:t>
            </a:r>
            <a:endParaRPr lang="en-US" sz="2800" dirty="0">
              <a:latin typeface="Consolas" pitchFamily="49" charset="0"/>
              <a:cs typeface="Consolas" pitchFamily="49" charset="0"/>
            </a:endParaRPr>
          </a:p>
          <a:p>
            <a:pPr algn="just" fontAlgn="base"/>
            <a:r>
              <a:rPr lang="en-US" sz="2800" dirty="0">
                <a:latin typeface="Consolas" pitchFamily="49" charset="0"/>
                <a:cs typeface="Consolas" pitchFamily="49" charset="0"/>
              </a:rPr>
              <a:t>-&gt;</a:t>
            </a:r>
            <a:r>
              <a:rPr lang="id-ID" sz="2800" dirty="0">
                <a:latin typeface="Consolas" pitchFamily="49" charset="0"/>
                <a:cs typeface="Consolas" pitchFamily="49" charset="0"/>
              </a:rPr>
              <a:t> FROM karyawan</a:t>
            </a:r>
            <a:r>
              <a:rPr lang="id-ID" sz="2800" dirty="0" smtClean="0">
                <a:latin typeface="Consolas" pitchFamily="49" charset="0"/>
                <a:cs typeface="Consolas" pitchFamily="49" charset="0"/>
              </a:rPr>
              <a:t>;</a:t>
            </a:r>
            <a:endParaRPr lang="en-US" sz="2800" dirty="0" smtClean="0">
              <a:solidFill>
                <a:srgbClr val="009696"/>
              </a:solidFill>
            </a:endParaRPr>
          </a:p>
          <a:p>
            <a:pPr algn="just" fontAlgn="base"/>
            <a:endParaRPr lang="en-US" sz="2800" dirty="0" smtClean="0">
              <a:solidFill>
                <a:srgbClr val="009696"/>
              </a:solidFill>
            </a:endParaRPr>
          </a:p>
          <a:p>
            <a:pPr algn="just" fontAlgn="base"/>
            <a:r>
              <a:rPr lang="en-US" sz="2800" dirty="0" smtClean="0">
                <a:solidFill>
                  <a:srgbClr val="009696"/>
                </a:solidFill>
              </a:rPr>
              <a:t>*</a:t>
            </a:r>
            <a:r>
              <a:rPr lang="en-US" sz="2800" dirty="0" err="1" smtClean="0">
                <a:solidFill>
                  <a:srgbClr val="009696"/>
                </a:solidFill>
              </a:rPr>
              <a:t>Berapa</a:t>
            </a:r>
            <a:r>
              <a:rPr lang="en-US" sz="2800" dirty="0" smtClean="0">
                <a:solidFill>
                  <a:srgbClr val="009696"/>
                </a:solidFill>
              </a:rPr>
              <a:t> </a:t>
            </a:r>
            <a:r>
              <a:rPr lang="en-US" sz="2800" dirty="0" err="1" smtClean="0">
                <a:solidFill>
                  <a:srgbClr val="009696"/>
                </a:solidFill>
              </a:rPr>
              <a:t>tahun</a:t>
            </a:r>
            <a:r>
              <a:rPr lang="en-US" sz="2800" dirty="0" smtClean="0">
                <a:solidFill>
                  <a:srgbClr val="009696"/>
                </a:solidFill>
              </a:rPr>
              <a:t> </a:t>
            </a:r>
            <a:r>
              <a:rPr lang="en-US" sz="2800" dirty="0" err="1" smtClean="0">
                <a:solidFill>
                  <a:srgbClr val="009696"/>
                </a:solidFill>
              </a:rPr>
              <a:t>lagi</a:t>
            </a:r>
            <a:r>
              <a:rPr lang="en-US" sz="2800" dirty="0" smtClean="0">
                <a:solidFill>
                  <a:srgbClr val="009696"/>
                </a:solidFill>
              </a:rPr>
              <a:t> </a:t>
            </a:r>
            <a:r>
              <a:rPr lang="en-US" sz="2800" dirty="0" err="1" smtClean="0">
                <a:solidFill>
                  <a:srgbClr val="009696"/>
                </a:solidFill>
              </a:rPr>
              <a:t>waktu</a:t>
            </a:r>
            <a:r>
              <a:rPr lang="en-US" sz="2800" dirty="0" smtClean="0">
                <a:solidFill>
                  <a:srgbClr val="009696"/>
                </a:solidFill>
              </a:rPr>
              <a:t> </a:t>
            </a:r>
            <a:r>
              <a:rPr lang="en-US" sz="2800" dirty="0" err="1" smtClean="0">
                <a:solidFill>
                  <a:srgbClr val="009696"/>
                </a:solidFill>
              </a:rPr>
              <a:t>pensiun</a:t>
            </a:r>
            <a:r>
              <a:rPr lang="en-US" sz="2800" dirty="0" smtClean="0">
                <a:solidFill>
                  <a:srgbClr val="009696"/>
                </a:solidFill>
              </a:rPr>
              <a:t>:</a:t>
            </a:r>
          </a:p>
          <a:p>
            <a:pPr algn="just" fontAlgn="base"/>
            <a:endParaRPr lang="id-ID" sz="1500" dirty="0" smtClean="0">
              <a:solidFill>
                <a:srgbClr val="009696"/>
              </a:solidFill>
            </a:endParaRPr>
          </a:p>
          <a:p>
            <a:pPr algn="just" fontAlgn="base"/>
            <a:r>
              <a:rPr lang="id-ID" sz="2800" dirty="0" smtClean="0">
                <a:latin typeface="Consolas" pitchFamily="49" charset="0"/>
                <a:cs typeface="Consolas" pitchFamily="49" charset="0"/>
              </a:rPr>
              <a:t>$ SELECT Nama,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a:t>
            </a:r>
          </a:p>
          <a:p>
            <a:pPr algn="just" fontAlgn="base"/>
            <a:r>
              <a:rPr lang="en-US" sz="2800" dirty="0" smtClean="0">
                <a:latin typeface="Consolas" pitchFamily="49" charset="0"/>
                <a:cs typeface="Consolas" pitchFamily="49" charset="0"/>
              </a:rPr>
              <a:t>-&gt; 55 –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AS </a:t>
            </a:r>
            <a:r>
              <a:rPr lang="en-US" sz="2800" dirty="0" err="1" smtClean="0">
                <a:latin typeface="Consolas" pitchFamily="49" charset="0"/>
                <a:cs typeface="Consolas" pitchFamily="49" charset="0"/>
              </a:rPr>
              <a:t>jarakPensiun</a:t>
            </a:r>
            <a:endParaRPr lang="en-US" sz="2800" dirty="0" smtClean="0">
              <a:latin typeface="Consolas" pitchFamily="49" charset="0"/>
              <a:cs typeface="Consolas" pitchFamily="49" charset="0"/>
            </a:endParaRPr>
          </a:p>
          <a:p>
            <a:pPr algn="just" fontAlgn="base"/>
            <a:r>
              <a:rPr lang="en-US" sz="2800" dirty="0" smtClean="0">
                <a:latin typeface="Consolas" pitchFamily="49" charset="0"/>
                <a:cs typeface="Consolas" pitchFamily="49" charset="0"/>
              </a:rPr>
              <a:t>-&gt;</a:t>
            </a:r>
            <a:r>
              <a:rPr lang="id-ID" sz="2800" dirty="0" smtClean="0">
                <a:latin typeface="Consolas" pitchFamily="49" charset="0"/>
                <a:cs typeface="Consolas" pitchFamily="49" charset="0"/>
              </a:rPr>
              <a:t> FROM karyawan;</a:t>
            </a:r>
          </a:p>
        </p:txBody>
      </p:sp>
      <p:sp>
        <p:nvSpPr>
          <p:cNvPr id="7" name="Title 1"/>
          <p:cNvSpPr txBox="1">
            <a:spLocks/>
          </p:cNvSpPr>
          <p:nvPr/>
        </p:nvSpPr>
        <p:spPr>
          <a:xfrm>
            <a:off x="5849007" y="0"/>
            <a:ext cx="3203804" cy="134007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Select</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993614"/>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887310" y="-1"/>
            <a:ext cx="4165501"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err="1">
                <a:solidFill>
                  <a:srgbClr val="009696"/>
                </a:solidFill>
              </a:rPr>
              <a:t>Ord</a:t>
            </a:r>
            <a:r>
              <a:rPr lang="id-ID" sz="4000" b="1" dirty="0">
                <a:solidFill>
                  <a:srgbClr val="009696"/>
                </a:solidFill>
              </a:rPr>
              <a:t>e</a:t>
            </a:r>
            <a:r>
              <a:rPr lang="en-US" sz="4000" b="1" dirty="0" smtClean="0">
                <a:solidFill>
                  <a:srgbClr val="009696"/>
                </a:solidFill>
              </a:rPr>
              <a:t>r</a:t>
            </a:r>
            <a:r>
              <a:rPr lang="id-ID" sz="4000" b="1" dirty="0" smtClean="0">
                <a:solidFill>
                  <a:srgbClr val="009696"/>
                </a:solidFill>
              </a:rPr>
              <a:t> By</a:t>
            </a:r>
            <a:endParaRPr lang="en-US" sz="4000" b="1" dirty="0">
              <a:solidFill>
                <a:srgbClr val="009696"/>
              </a:solidFill>
            </a:endParaRPr>
          </a:p>
        </p:txBody>
      </p:sp>
      <p:sp>
        <p:nvSpPr>
          <p:cNvPr id="2" name="Rectangle 1"/>
          <p:cNvSpPr/>
          <p:nvPr/>
        </p:nvSpPr>
        <p:spPr>
          <a:xfrm>
            <a:off x="5880538" y="5864772"/>
            <a:ext cx="3172273" cy="81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693682" y="1308537"/>
            <a:ext cx="8137633" cy="51117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smtClean="0">
                <a:solidFill>
                  <a:srgbClr val="009696"/>
                </a:solidFill>
              </a:rPr>
              <a:t>*</a:t>
            </a:r>
            <a:r>
              <a:rPr lang="en-US" sz="2800" dirty="0" err="1" smtClean="0">
                <a:solidFill>
                  <a:srgbClr val="009696"/>
                </a:solidFill>
              </a:rPr>
              <a:t>Urutkan</a:t>
            </a:r>
            <a:r>
              <a:rPr lang="en-US" sz="2800" dirty="0" smtClean="0">
                <a:solidFill>
                  <a:srgbClr val="009696"/>
                </a:solidFill>
              </a:rPr>
              <a:t> </a:t>
            </a:r>
            <a:r>
              <a:rPr lang="en-US" sz="2800" dirty="0" err="1" smtClean="0">
                <a:solidFill>
                  <a:srgbClr val="009696"/>
                </a:solidFill>
              </a:rPr>
              <a:t>Nama</a:t>
            </a:r>
            <a:r>
              <a:rPr lang="en-US" sz="2800" dirty="0" smtClean="0">
                <a:solidFill>
                  <a:srgbClr val="009696"/>
                </a:solidFill>
              </a:rPr>
              <a:t> </a:t>
            </a:r>
            <a:r>
              <a:rPr lang="en-US" sz="2800" dirty="0" err="1" smtClean="0">
                <a:solidFill>
                  <a:srgbClr val="009696"/>
                </a:solidFill>
              </a:rPr>
              <a:t>berdasarkan</a:t>
            </a:r>
            <a:r>
              <a:rPr lang="en-US" sz="2800" dirty="0" smtClean="0">
                <a:solidFill>
                  <a:srgbClr val="009696"/>
                </a:solidFill>
              </a:rPr>
              <a:t> </a:t>
            </a:r>
            <a:r>
              <a:rPr lang="en-US" sz="2800" dirty="0" err="1" smtClean="0">
                <a:solidFill>
                  <a:srgbClr val="009696"/>
                </a:solidFill>
              </a:rPr>
              <a:t>Usia</a:t>
            </a:r>
            <a:r>
              <a:rPr lang="en-US" sz="2800" dirty="0" smtClean="0">
                <a:solidFill>
                  <a:srgbClr val="009696"/>
                </a:solidFill>
              </a:rPr>
              <a:t>:</a:t>
            </a:r>
          </a:p>
          <a:p>
            <a:pPr algn="just" fontAlgn="base"/>
            <a:endParaRPr lang="en-US" sz="1600" dirty="0" smtClean="0">
              <a:solidFill>
                <a:srgbClr val="009696"/>
              </a:solidFill>
            </a:endParaRPr>
          </a:p>
          <a:p>
            <a:pPr algn="just" fontAlgn="base"/>
            <a:r>
              <a:rPr lang="id-ID" sz="2800" dirty="0">
                <a:latin typeface="Consolas" pitchFamily="49" charset="0"/>
                <a:cs typeface="Consolas" pitchFamily="49" charset="0"/>
              </a:rPr>
              <a:t>$ SELECT Nama, </a:t>
            </a:r>
            <a:r>
              <a:rPr lang="en-US" sz="2800" dirty="0" err="1" smtClean="0">
                <a:latin typeface="Consolas" pitchFamily="49" charset="0"/>
                <a:cs typeface="Consolas" pitchFamily="49" charset="0"/>
              </a:rPr>
              <a:t>Usia</a:t>
            </a:r>
            <a:endParaRPr lang="en-US" sz="2800" dirty="0">
              <a:latin typeface="Consolas" pitchFamily="49" charset="0"/>
              <a:cs typeface="Consolas" pitchFamily="49" charset="0"/>
            </a:endParaRPr>
          </a:p>
          <a:p>
            <a:pPr algn="just" fontAlgn="base"/>
            <a:r>
              <a:rPr lang="en-US" sz="2800" dirty="0" smtClean="0">
                <a:latin typeface="Consolas" pitchFamily="49" charset="0"/>
                <a:cs typeface="Consolas" pitchFamily="49" charset="0"/>
              </a:rPr>
              <a:t>-&gt;</a:t>
            </a:r>
            <a:r>
              <a:rPr lang="id-ID" sz="2800" dirty="0" smtClean="0">
                <a:latin typeface="Consolas" pitchFamily="49" charset="0"/>
                <a:cs typeface="Consolas" pitchFamily="49" charset="0"/>
              </a:rPr>
              <a:t> </a:t>
            </a:r>
            <a:r>
              <a:rPr lang="id-ID" sz="2800" dirty="0">
                <a:latin typeface="Consolas" pitchFamily="49" charset="0"/>
                <a:cs typeface="Consolas" pitchFamily="49" charset="0"/>
              </a:rPr>
              <a:t>FROM </a:t>
            </a:r>
            <a:r>
              <a:rPr lang="id-ID" sz="2800" dirty="0" smtClean="0">
                <a:latin typeface="Consolas" pitchFamily="49" charset="0"/>
                <a:cs typeface="Consolas" pitchFamily="49" charset="0"/>
              </a:rPr>
              <a:t>karyawan</a:t>
            </a:r>
            <a:r>
              <a:rPr lang="en-US" sz="2800" dirty="0" smtClean="0">
                <a:latin typeface="Consolas" pitchFamily="49" charset="0"/>
                <a:cs typeface="Consolas" pitchFamily="49" charset="0"/>
              </a:rPr>
              <a:t> ORDER BY </a:t>
            </a:r>
            <a:r>
              <a:rPr lang="en-US" sz="2800" dirty="0" err="1" smtClean="0">
                <a:latin typeface="Consolas" pitchFamily="49" charset="0"/>
                <a:cs typeface="Consolas" pitchFamily="49" charset="0"/>
              </a:rPr>
              <a:t>Usia</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800" dirty="0">
              <a:solidFill>
                <a:srgbClr val="009696"/>
              </a:solidFill>
              <a:latin typeface="Consolas" pitchFamily="49" charset="0"/>
              <a:cs typeface="Consolas" pitchFamily="49" charset="0"/>
            </a:endParaRPr>
          </a:p>
          <a:p>
            <a:pPr algn="just" fontAlgn="base"/>
            <a:r>
              <a:rPr lang="en-US" sz="2800" dirty="0">
                <a:solidFill>
                  <a:srgbClr val="009696"/>
                </a:solidFill>
              </a:rPr>
              <a:t>*</a:t>
            </a:r>
            <a:r>
              <a:rPr lang="en-US" sz="2800" dirty="0" err="1" smtClean="0">
                <a:solidFill>
                  <a:srgbClr val="009696"/>
                </a:solidFill>
              </a:rPr>
              <a:t>Urutan</a:t>
            </a:r>
            <a:r>
              <a:rPr lang="en-US" sz="2800" dirty="0" smtClean="0">
                <a:solidFill>
                  <a:srgbClr val="009696"/>
                </a:solidFill>
              </a:rPr>
              <a:t> Descending </a:t>
            </a:r>
            <a:r>
              <a:rPr lang="en-US" sz="2800" dirty="0" err="1">
                <a:solidFill>
                  <a:srgbClr val="009696"/>
                </a:solidFill>
              </a:rPr>
              <a:t>Nama</a:t>
            </a:r>
            <a:r>
              <a:rPr lang="en-US" sz="2800" dirty="0">
                <a:solidFill>
                  <a:srgbClr val="009696"/>
                </a:solidFill>
              </a:rPr>
              <a:t> </a:t>
            </a:r>
            <a:r>
              <a:rPr lang="en-US" sz="2800" dirty="0" err="1" smtClean="0">
                <a:solidFill>
                  <a:srgbClr val="009696"/>
                </a:solidFill>
              </a:rPr>
              <a:t>berdasar</a:t>
            </a:r>
            <a:r>
              <a:rPr lang="en-US" sz="2800" dirty="0" smtClean="0">
                <a:solidFill>
                  <a:srgbClr val="009696"/>
                </a:solidFill>
              </a:rPr>
              <a:t> </a:t>
            </a:r>
            <a:r>
              <a:rPr lang="en-US" sz="2800" dirty="0" err="1" smtClean="0">
                <a:solidFill>
                  <a:srgbClr val="009696"/>
                </a:solidFill>
              </a:rPr>
              <a:t>Usia</a:t>
            </a:r>
            <a:r>
              <a:rPr lang="en-US" sz="2800" dirty="0" smtClean="0">
                <a:solidFill>
                  <a:srgbClr val="009696"/>
                </a:solidFill>
              </a:rPr>
              <a:t>:</a:t>
            </a:r>
            <a:endParaRPr lang="en-US" sz="2800" dirty="0">
              <a:solidFill>
                <a:srgbClr val="009696"/>
              </a:solidFill>
            </a:endParaRPr>
          </a:p>
          <a:p>
            <a:pPr algn="just" fontAlgn="base"/>
            <a:endParaRPr lang="en-US" sz="1600" dirty="0">
              <a:solidFill>
                <a:srgbClr val="009696"/>
              </a:solidFill>
            </a:endParaRPr>
          </a:p>
          <a:p>
            <a:pPr algn="just" fontAlgn="base"/>
            <a:r>
              <a:rPr lang="id-ID" sz="2800" dirty="0">
                <a:latin typeface="Consolas" pitchFamily="49" charset="0"/>
                <a:cs typeface="Consolas" pitchFamily="49" charset="0"/>
              </a:rPr>
              <a:t>$ SELECT Nama, </a:t>
            </a:r>
            <a:r>
              <a:rPr lang="en-US" sz="2800" dirty="0" err="1" smtClean="0">
                <a:latin typeface="Consolas" pitchFamily="49" charset="0"/>
                <a:cs typeface="Consolas" pitchFamily="49" charset="0"/>
              </a:rPr>
              <a:t>Usia</a:t>
            </a:r>
            <a:endParaRPr lang="en-US" sz="2800" dirty="0">
              <a:latin typeface="Consolas" pitchFamily="49" charset="0"/>
              <a:cs typeface="Consolas" pitchFamily="49" charset="0"/>
            </a:endParaRPr>
          </a:p>
          <a:p>
            <a:pPr algn="just" fontAlgn="base"/>
            <a:r>
              <a:rPr lang="en-US" sz="2800" dirty="0">
                <a:latin typeface="Consolas" pitchFamily="49" charset="0"/>
                <a:cs typeface="Consolas" pitchFamily="49" charset="0"/>
              </a:rPr>
              <a:t>-&gt;</a:t>
            </a:r>
            <a:r>
              <a:rPr lang="id-ID" sz="2800" dirty="0">
                <a:latin typeface="Consolas" pitchFamily="49" charset="0"/>
                <a:cs typeface="Consolas" pitchFamily="49" charset="0"/>
              </a:rPr>
              <a:t> FROM karyawan</a:t>
            </a:r>
            <a:r>
              <a:rPr lang="en-US" sz="2800" dirty="0">
                <a:latin typeface="Consolas" pitchFamily="49" charset="0"/>
                <a:cs typeface="Consolas" pitchFamily="49" charset="0"/>
              </a:rPr>
              <a:t> ORDER BY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DESC</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800" dirty="0">
              <a:solidFill>
                <a:srgbClr val="009696"/>
              </a:solidFill>
              <a:latin typeface="Consolas" pitchFamily="49" charset="0"/>
              <a:cs typeface="Consolas" pitchFamily="49" charset="0"/>
            </a:endParaRPr>
          </a:p>
          <a:p>
            <a:pPr algn="just" fontAlgn="base"/>
            <a:r>
              <a:rPr lang="en-US" sz="2800" dirty="0">
                <a:solidFill>
                  <a:srgbClr val="009696"/>
                </a:solidFill>
              </a:rPr>
              <a:t>*</a:t>
            </a:r>
            <a:r>
              <a:rPr lang="en-US" sz="2800" dirty="0" err="1">
                <a:solidFill>
                  <a:srgbClr val="009696"/>
                </a:solidFill>
              </a:rPr>
              <a:t>Urutkan</a:t>
            </a:r>
            <a:r>
              <a:rPr lang="en-US" sz="2800" dirty="0">
                <a:solidFill>
                  <a:srgbClr val="009696"/>
                </a:solidFill>
              </a:rPr>
              <a:t> </a:t>
            </a:r>
            <a:r>
              <a:rPr lang="en-US" sz="2800" dirty="0" err="1">
                <a:solidFill>
                  <a:srgbClr val="009696"/>
                </a:solidFill>
              </a:rPr>
              <a:t>Nama</a:t>
            </a:r>
            <a:r>
              <a:rPr lang="en-US" sz="2800" dirty="0">
                <a:solidFill>
                  <a:srgbClr val="009696"/>
                </a:solidFill>
              </a:rPr>
              <a:t> </a:t>
            </a:r>
            <a:r>
              <a:rPr lang="en-US" sz="2800" dirty="0" err="1">
                <a:solidFill>
                  <a:srgbClr val="009696"/>
                </a:solidFill>
              </a:rPr>
              <a:t>berdasarkan</a:t>
            </a:r>
            <a:r>
              <a:rPr lang="en-US" sz="2800" dirty="0">
                <a:solidFill>
                  <a:srgbClr val="009696"/>
                </a:solidFill>
              </a:rPr>
              <a:t> </a:t>
            </a:r>
            <a:r>
              <a:rPr lang="en-US" sz="2800" dirty="0" err="1" smtClean="0">
                <a:solidFill>
                  <a:srgbClr val="009696"/>
                </a:solidFill>
              </a:rPr>
              <a:t>Usia</a:t>
            </a:r>
            <a:r>
              <a:rPr lang="en-US" sz="2800" dirty="0" smtClean="0">
                <a:solidFill>
                  <a:srgbClr val="009696"/>
                </a:solidFill>
              </a:rPr>
              <a:t> </a:t>
            </a:r>
            <a:r>
              <a:rPr lang="en-US" sz="2800" dirty="0" err="1" smtClean="0">
                <a:solidFill>
                  <a:srgbClr val="009696"/>
                </a:solidFill>
              </a:rPr>
              <a:t>lalu</a:t>
            </a:r>
            <a:r>
              <a:rPr lang="en-US" sz="2800" dirty="0" smtClean="0">
                <a:solidFill>
                  <a:srgbClr val="009696"/>
                </a:solidFill>
              </a:rPr>
              <a:t> </a:t>
            </a:r>
            <a:r>
              <a:rPr lang="en-US" sz="2800" dirty="0" err="1" smtClean="0">
                <a:solidFill>
                  <a:srgbClr val="009696"/>
                </a:solidFill>
              </a:rPr>
              <a:t>Berat</a:t>
            </a:r>
            <a:r>
              <a:rPr lang="en-US" sz="2800" dirty="0" smtClean="0">
                <a:solidFill>
                  <a:srgbClr val="009696"/>
                </a:solidFill>
              </a:rPr>
              <a:t>:</a:t>
            </a:r>
            <a:endParaRPr lang="en-US" sz="2800" dirty="0">
              <a:solidFill>
                <a:srgbClr val="009696"/>
              </a:solidFill>
            </a:endParaRPr>
          </a:p>
          <a:p>
            <a:pPr algn="just" fontAlgn="base"/>
            <a:endParaRPr lang="en-US" sz="1600" dirty="0">
              <a:solidFill>
                <a:srgbClr val="009696"/>
              </a:solidFill>
            </a:endParaRPr>
          </a:p>
          <a:p>
            <a:pPr algn="just" fontAlgn="base"/>
            <a:r>
              <a:rPr lang="id-ID" sz="2800" dirty="0">
                <a:latin typeface="Consolas" pitchFamily="49" charset="0"/>
                <a:cs typeface="Consolas" pitchFamily="49" charset="0"/>
              </a:rPr>
              <a:t>$ SELECT Nama, </a:t>
            </a:r>
            <a:r>
              <a:rPr lang="en-US" sz="2800" dirty="0" err="1">
                <a:latin typeface="Consolas" pitchFamily="49" charset="0"/>
                <a:cs typeface="Consolas" pitchFamily="49" charset="0"/>
              </a:rPr>
              <a:t>Usia</a:t>
            </a:r>
            <a:r>
              <a:rPr lang="en-US" sz="2800" dirty="0" smtClean="0">
                <a:latin typeface="Consolas" pitchFamily="49" charset="0"/>
                <a:cs typeface="Consolas" pitchFamily="49" charset="0"/>
              </a:rPr>
              <a:t>, </a:t>
            </a:r>
            <a:r>
              <a:rPr lang="en-US" sz="2800" dirty="0" err="1" smtClean="0">
                <a:latin typeface="Consolas" pitchFamily="49" charset="0"/>
                <a:cs typeface="Consolas" pitchFamily="49" charset="0"/>
              </a:rPr>
              <a:t>Berat</a:t>
            </a:r>
            <a:endParaRPr lang="en-US" sz="2800" dirty="0">
              <a:latin typeface="Consolas" pitchFamily="49" charset="0"/>
              <a:cs typeface="Consolas" pitchFamily="49" charset="0"/>
            </a:endParaRPr>
          </a:p>
          <a:p>
            <a:pPr algn="just" fontAlgn="base"/>
            <a:r>
              <a:rPr lang="en-US" sz="2800" dirty="0">
                <a:latin typeface="Consolas" pitchFamily="49" charset="0"/>
                <a:cs typeface="Consolas" pitchFamily="49" charset="0"/>
              </a:rPr>
              <a:t>-&gt;</a:t>
            </a:r>
            <a:r>
              <a:rPr lang="id-ID" sz="2800" dirty="0">
                <a:latin typeface="Consolas" pitchFamily="49" charset="0"/>
                <a:cs typeface="Consolas" pitchFamily="49" charset="0"/>
              </a:rPr>
              <a:t> FROM karyawan</a:t>
            </a:r>
            <a:r>
              <a:rPr lang="en-US" sz="2800" dirty="0">
                <a:latin typeface="Consolas" pitchFamily="49" charset="0"/>
                <a:cs typeface="Consolas" pitchFamily="49" charset="0"/>
              </a:rPr>
              <a:t> ORDER BY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a:t>
            </a:r>
            <a:r>
              <a:rPr lang="en-US" sz="2800" dirty="0" err="1" smtClean="0">
                <a:latin typeface="Consolas" pitchFamily="49" charset="0"/>
                <a:cs typeface="Consolas" pitchFamily="49" charset="0"/>
              </a:rPr>
              <a:t>Berat</a:t>
            </a:r>
            <a:r>
              <a:rPr lang="id-ID" sz="2800" dirty="0" smtClean="0">
                <a:latin typeface="Consolas" pitchFamily="49" charset="0"/>
                <a:cs typeface="Consolas" pitchFamily="49" charset="0"/>
              </a:rPr>
              <a:t>;</a:t>
            </a:r>
            <a:endParaRPr lang="en-US" sz="2800" dirty="0">
              <a:solidFill>
                <a:srgbClr val="009696"/>
              </a:solidFill>
            </a:endParaRPr>
          </a:p>
          <a:p>
            <a:pPr algn="just" fontAlgn="base"/>
            <a:endParaRPr lang="en-US" sz="2800" dirty="0">
              <a:solidFill>
                <a:srgbClr val="009696"/>
              </a:solidFill>
            </a:endParaRPr>
          </a:p>
          <a:p>
            <a:pPr algn="just" fontAlgn="base"/>
            <a:endParaRPr lang="en-US" sz="2800" dirty="0" smtClean="0">
              <a:solidFill>
                <a:srgbClr val="009696"/>
              </a:solidFill>
            </a:endParaRPr>
          </a:p>
        </p:txBody>
      </p:sp>
    </p:spTree>
    <p:extLst>
      <p:ext uri="{BB962C8B-B14F-4D97-AF65-F5344CB8AC3E}">
        <p14:creationId xmlns:p14="http://schemas.microsoft.com/office/powerpoint/2010/main" val="281958531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3815264" y="-94597"/>
            <a:ext cx="5580992"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err="1">
                <a:solidFill>
                  <a:srgbClr val="009696"/>
                </a:solidFill>
              </a:rPr>
              <a:t>Ord</a:t>
            </a:r>
            <a:r>
              <a:rPr lang="id-ID" sz="4000" b="1" dirty="0">
                <a:solidFill>
                  <a:srgbClr val="009696"/>
                </a:solidFill>
              </a:rPr>
              <a:t>e</a:t>
            </a:r>
            <a:r>
              <a:rPr lang="en-US" sz="4000" b="1" dirty="0" smtClean="0">
                <a:solidFill>
                  <a:srgbClr val="009696"/>
                </a:solidFill>
              </a:rPr>
              <a:t>r</a:t>
            </a:r>
            <a:r>
              <a:rPr lang="id-ID" sz="4000" b="1" dirty="0" smtClean="0">
                <a:solidFill>
                  <a:srgbClr val="009696"/>
                </a:solidFill>
              </a:rPr>
              <a:t> By</a:t>
            </a:r>
            <a:r>
              <a:rPr lang="en-US" sz="4000" b="1" dirty="0" smtClean="0">
                <a:solidFill>
                  <a:srgbClr val="009696"/>
                </a:solidFill>
              </a:rPr>
              <a:t> Field</a:t>
            </a:r>
            <a:endParaRPr lang="en-US" sz="4000" b="1" dirty="0">
              <a:solidFill>
                <a:srgbClr val="009696"/>
              </a:solidFill>
            </a:endParaRPr>
          </a:p>
        </p:txBody>
      </p:sp>
      <p:sp>
        <p:nvSpPr>
          <p:cNvPr id="2" name="Rectangle 1"/>
          <p:cNvSpPr/>
          <p:nvPr/>
        </p:nvSpPr>
        <p:spPr>
          <a:xfrm>
            <a:off x="5880538" y="5864772"/>
            <a:ext cx="3172273" cy="81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804045" y="1229707"/>
            <a:ext cx="7866998" cy="4382813"/>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smtClean="0">
                <a:solidFill>
                  <a:srgbClr val="009696"/>
                </a:solidFill>
              </a:rPr>
              <a:t>*</a:t>
            </a:r>
            <a:r>
              <a:rPr lang="en-US" sz="2800" dirty="0" err="1" smtClean="0">
                <a:solidFill>
                  <a:srgbClr val="009696"/>
                </a:solidFill>
              </a:rPr>
              <a:t>Urutkan</a:t>
            </a:r>
            <a:r>
              <a:rPr lang="en-US" sz="2800" dirty="0" smtClean="0">
                <a:solidFill>
                  <a:srgbClr val="009696"/>
                </a:solidFill>
              </a:rPr>
              <a:t> </a:t>
            </a:r>
            <a:r>
              <a:rPr lang="en-US" sz="2800" dirty="0" err="1">
                <a:solidFill>
                  <a:srgbClr val="009696"/>
                </a:solidFill>
              </a:rPr>
              <a:t>Nama</a:t>
            </a:r>
            <a:r>
              <a:rPr lang="en-US" sz="2800" dirty="0">
                <a:solidFill>
                  <a:srgbClr val="009696"/>
                </a:solidFill>
              </a:rPr>
              <a:t> </a:t>
            </a:r>
            <a:r>
              <a:rPr lang="en-US" sz="2800" dirty="0" smtClean="0">
                <a:solidFill>
                  <a:srgbClr val="009696"/>
                </a:solidFill>
              </a:rPr>
              <a:t>&amp; </a:t>
            </a:r>
            <a:r>
              <a:rPr lang="en-US" sz="2800" dirty="0" err="1" smtClean="0">
                <a:solidFill>
                  <a:srgbClr val="009696"/>
                </a:solidFill>
              </a:rPr>
              <a:t>kelompokkan</a:t>
            </a:r>
            <a:r>
              <a:rPr lang="en-US" sz="2800" dirty="0">
                <a:solidFill>
                  <a:srgbClr val="009696"/>
                </a:solidFill>
              </a:rPr>
              <a:t> </a:t>
            </a:r>
            <a:r>
              <a:rPr lang="en-US" sz="2800" dirty="0" err="1">
                <a:solidFill>
                  <a:srgbClr val="009696"/>
                </a:solidFill>
              </a:rPr>
              <a:t>Nama</a:t>
            </a:r>
            <a:r>
              <a:rPr lang="en-US" sz="2800" dirty="0">
                <a:solidFill>
                  <a:srgbClr val="009696"/>
                </a:solidFill>
              </a:rPr>
              <a:t> </a:t>
            </a:r>
            <a:endParaRPr lang="en-US" sz="2800" dirty="0" smtClean="0">
              <a:solidFill>
                <a:srgbClr val="009696"/>
              </a:solidFill>
            </a:endParaRPr>
          </a:p>
          <a:p>
            <a:pPr algn="just" fontAlgn="base"/>
            <a:r>
              <a:rPr lang="en-US" sz="2800" dirty="0">
                <a:solidFill>
                  <a:srgbClr val="009696"/>
                </a:solidFill>
              </a:rPr>
              <a:t> </a:t>
            </a:r>
            <a:r>
              <a:rPr lang="en-US" sz="2800" dirty="0" smtClean="0">
                <a:solidFill>
                  <a:srgbClr val="009696"/>
                </a:solidFill>
              </a:rPr>
              <a:t> </a:t>
            </a:r>
            <a:r>
              <a:rPr lang="en-US" sz="2800" dirty="0" err="1" smtClean="0">
                <a:solidFill>
                  <a:srgbClr val="009696"/>
                </a:solidFill>
              </a:rPr>
              <a:t>berdasarkan</a:t>
            </a:r>
            <a:r>
              <a:rPr lang="en-US" sz="2800" dirty="0" smtClean="0">
                <a:solidFill>
                  <a:srgbClr val="009696"/>
                </a:solidFill>
              </a:rPr>
              <a:t> </a:t>
            </a:r>
            <a:r>
              <a:rPr lang="en-US" sz="2800" dirty="0" err="1" smtClean="0">
                <a:solidFill>
                  <a:srgbClr val="009696"/>
                </a:solidFill>
              </a:rPr>
              <a:t>urutan</a:t>
            </a:r>
            <a:r>
              <a:rPr lang="en-US" sz="2800" dirty="0" smtClean="0">
                <a:solidFill>
                  <a:srgbClr val="009696"/>
                </a:solidFill>
              </a:rPr>
              <a:t> Kota:</a:t>
            </a:r>
          </a:p>
          <a:p>
            <a:pPr algn="just" fontAlgn="base"/>
            <a:endParaRPr lang="en-US" sz="1600" dirty="0" smtClean="0">
              <a:solidFill>
                <a:srgbClr val="009696"/>
              </a:solidFill>
            </a:endParaRPr>
          </a:p>
          <a:p>
            <a:pPr algn="just" fontAlgn="base"/>
            <a:endParaRPr lang="en-US" sz="1600" dirty="0" smtClean="0">
              <a:solidFill>
                <a:srgbClr val="009696"/>
              </a:solidFill>
            </a:endParaRPr>
          </a:p>
          <a:p>
            <a:pPr algn="just" fontAlgn="base"/>
            <a:r>
              <a:rPr lang="id-ID" sz="2800" dirty="0">
                <a:latin typeface="Consolas" pitchFamily="49" charset="0"/>
                <a:cs typeface="Consolas" pitchFamily="49" charset="0"/>
              </a:rPr>
              <a:t>$ SELECT Nama, </a:t>
            </a:r>
            <a:r>
              <a:rPr lang="en-US" sz="2800" dirty="0" smtClean="0">
                <a:latin typeface="Consolas" pitchFamily="49" charset="0"/>
                <a:cs typeface="Consolas" pitchFamily="49" charset="0"/>
              </a:rPr>
              <a:t>Kota</a:t>
            </a:r>
            <a:endParaRPr lang="en-US" sz="2800" dirty="0">
              <a:latin typeface="Consolas" pitchFamily="49" charset="0"/>
              <a:cs typeface="Consolas" pitchFamily="49" charset="0"/>
            </a:endParaRPr>
          </a:p>
          <a:p>
            <a:pPr algn="just" fontAlgn="base"/>
            <a:r>
              <a:rPr lang="en-US" sz="2800" dirty="0" smtClean="0">
                <a:latin typeface="Consolas" pitchFamily="49" charset="0"/>
                <a:cs typeface="Consolas" pitchFamily="49" charset="0"/>
              </a:rPr>
              <a:t>-&gt;</a:t>
            </a:r>
            <a:r>
              <a:rPr lang="id-ID" sz="2800" dirty="0" smtClean="0">
                <a:latin typeface="Consolas" pitchFamily="49" charset="0"/>
                <a:cs typeface="Consolas" pitchFamily="49" charset="0"/>
              </a:rPr>
              <a:t> </a:t>
            </a:r>
            <a:r>
              <a:rPr lang="id-ID" sz="2800" dirty="0">
                <a:latin typeface="Consolas" pitchFamily="49" charset="0"/>
                <a:cs typeface="Consolas" pitchFamily="49" charset="0"/>
              </a:rPr>
              <a:t>FROM </a:t>
            </a:r>
            <a:r>
              <a:rPr lang="id-ID" sz="2800" dirty="0" smtClean="0">
                <a:latin typeface="Consolas" pitchFamily="49" charset="0"/>
                <a:cs typeface="Consolas" pitchFamily="49" charset="0"/>
              </a:rPr>
              <a:t>karyawan</a:t>
            </a:r>
            <a:r>
              <a:rPr lang="en-US" sz="2800" dirty="0" smtClean="0">
                <a:latin typeface="Consolas" pitchFamily="49" charset="0"/>
                <a:cs typeface="Consolas" pitchFamily="49" charset="0"/>
              </a:rPr>
              <a:t> ORDER BY FIELD(Kota,</a:t>
            </a:r>
          </a:p>
          <a:p>
            <a:pPr algn="just" fontAlgn="base"/>
            <a:r>
              <a:rPr lang="en-US" sz="2800" dirty="0" smtClean="0">
                <a:latin typeface="Consolas" pitchFamily="49" charset="0"/>
                <a:cs typeface="Consolas" pitchFamily="49" charset="0"/>
              </a:rPr>
              <a:t>-&gt; ‘</a:t>
            </a:r>
            <a:r>
              <a:rPr lang="en-US" sz="2800" dirty="0" err="1" smtClean="0">
                <a:latin typeface="Consolas" pitchFamily="49" charset="0"/>
                <a:cs typeface="Consolas" pitchFamily="49" charset="0"/>
              </a:rPr>
              <a:t>Jakarta’,’Yogyakarta’,’Bandung</a:t>
            </a:r>
            <a:r>
              <a:rPr lang="en-US" sz="2800" dirty="0" smtClean="0">
                <a:latin typeface="Consolas" pitchFamily="49" charset="0"/>
                <a:cs typeface="Consolas" pitchFamily="49" charset="0"/>
              </a:rPr>
              <a:t>’,</a:t>
            </a:r>
          </a:p>
          <a:p>
            <a:pPr algn="just" fontAlgn="base"/>
            <a:r>
              <a:rPr lang="en-US" sz="2800" dirty="0" smtClean="0">
                <a:latin typeface="Consolas" pitchFamily="49" charset="0"/>
                <a:cs typeface="Consolas" pitchFamily="49" charset="0"/>
              </a:rPr>
              <a:t>-&gt; ‘</a:t>
            </a:r>
            <a:r>
              <a:rPr lang="en-US" sz="2800" dirty="0" err="1" smtClean="0">
                <a:latin typeface="Consolas" pitchFamily="49" charset="0"/>
                <a:cs typeface="Consolas" pitchFamily="49" charset="0"/>
              </a:rPr>
              <a:t>Salatiga</a:t>
            </a:r>
            <a:r>
              <a:rPr lang="en-US" sz="2800" dirty="0" smtClean="0">
                <a:latin typeface="Consolas" pitchFamily="49" charset="0"/>
                <a:cs typeface="Consolas" pitchFamily="49" charset="0"/>
              </a:rPr>
              <a:t>’,’</a:t>
            </a:r>
            <a:r>
              <a:rPr lang="en-US" sz="2800" dirty="0" err="1" smtClean="0">
                <a:latin typeface="Consolas" pitchFamily="49" charset="0"/>
                <a:cs typeface="Consolas" pitchFamily="49" charset="0"/>
              </a:rPr>
              <a:t>Medan’,’Surabaya</a:t>
            </a:r>
            <a:r>
              <a:rPr lang="en-US" sz="2800" dirty="0" smtClean="0">
                <a:latin typeface="Consolas" pitchFamily="49" charset="0"/>
                <a:cs typeface="Consolas" pitchFamily="49" charset="0"/>
              </a:rPr>
              <a:t>’)</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800" dirty="0">
              <a:solidFill>
                <a:srgbClr val="009696"/>
              </a:solidFill>
            </a:endParaRPr>
          </a:p>
          <a:p>
            <a:pPr algn="just" fontAlgn="base"/>
            <a:endParaRPr lang="en-US" sz="1500" dirty="0" smtClean="0">
              <a:latin typeface="Consolas" pitchFamily="49" charset="0"/>
              <a:cs typeface="Consolas" pitchFamily="49" charset="0"/>
            </a:endParaRPr>
          </a:p>
          <a:p>
            <a:pPr algn="just" fontAlgn="base"/>
            <a:r>
              <a:rPr lang="id-ID" sz="2800" dirty="0" smtClean="0">
                <a:latin typeface="Consolas" pitchFamily="49" charset="0"/>
                <a:cs typeface="Consolas" pitchFamily="49" charset="0"/>
              </a:rPr>
              <a:t>$ </a:t>
            </a:r>
            <a:r>
              <a:rPr lang="id-ID" sz="2800" dirty="0">
                <a:latin typeface="Consolas" pitchFamily="49" charset="0"/>
                <a:cs typeface="Consolas" pitchFamily="49" charset="0"/>
              </a:rPr>
              <a:t>SELECT Nama, </a:t>
            </a:r>
            <a:r>
              <a:rPr lang="en-US" sz="2800" dirty="0" smtClean="0">
                <a:latin typeface="Consolas" pitchFamily="49" charset="0"/>
                <a:cs typeface="Consolas" pitchFamily="49" charset="0"/>
              </a:rPr>
              <a:t>Kota</a:t>
            </a:r>
            <a:endParaRPr lang="en-US" sz="2800" dirty="0">
              <a:latin typeface="Consolas" pitchFamily="49" charset="0"/>
              <a:cs typeface="Consolas" pitchFamily="49" charset="0"/>
            </a:endParaRPr>
          </a:p>
          <a:p>
            <a:pPr algn="just" fontAlgn="base"/>
            <a:r>
              <a:rPr lang="en-US" sz="2800" dirty="0">
                <a:latin typeface="Consolas" pitchFamily="49" charset="0"/>
                <a:cs typeface="Consolas" pitchFamily="49" charset="0"/>
              </a:rPr>
              <a:t>-&gt;</a:t>
            </a:r>
            <a:r>
              <a:rPr lang="id-ID" sz="2800" dirty="0">
                <a:latin typeface="Consolas" pitchFamily="49" charset="0"/>
                <a:cs typeface="Consolas" pitchFamily="49" charset="0"/>
              </a:rPr>
              <a:t> FROM karyawan</a:t>
            </a:r>
            <a:r>
              <a:rPr lang="en-US" sz="2800" dirty="0">
                <a:latin typeface="Consolas" pitchFamily="49" charset="0"/>
                <a:cs typeface="Consolas" pitchFamily="49" charset="0"/>
              </a:rPr>
              <a:t> ORDER BY FIELD(Kota,</a:t>
            </a:r>
          </a:p>
          <a:p>
            <a:pPr algn="just" fontAlgn="base"/>
            <a:r>
              <a:rPr lang="en-US" sz="2800" dirty="0">
                <a:latin typeface="Consolas" pitchFamily="49" charset="0"/>
                <a:cs typeface="Consolas" pitchFamily="49" charset="0"/>
              </a:rPr>
              <a:t>-&gt; ‘</a:t>
            </a:r>
            <a:r>
              <a:rPr lang="en-US" sz="2800" dirty="0" err="1">
                <a:latin typeface="Consolas" pitchFamily="49" charset="0"/>
                <a:cs typeface="Consolas" pitchFamily="49" charset="0"/>
              </a:rPr>
              <a:t>Jakarta’,’Yogyakarta’,’Bandung</a:t>
            </a:r>
            <a:r>
              <a:rPr lang="en-US" sz="2800" dirty="0">
                <a:latin typeface="Consolas" pitchFamily="49" charset="0"/>
                <a:cs typeface="Consolas" pitchFamily="49" charset="0"/>
              </a:rPr>
              <a:t>’,</a:t>
            </a:r>
          </a:p>
          <a:p>
            <a:pPr algn="just" fontAlgn="base"/>
            <a:r>
              <a:rPr lang="en-US" sz="2800" dirty="0">
                <a:latin typeface="Consolas" pitchFamily="49" charset="0"/>
                <a:cs typeface="Consolas" pitchFamily="49" charset="0"/>
              </a:rPr>
              <a:t>-&gt; ‘</a:t>
            </a:r>
            <a:r>
              <a:rPr lang="en-US" sz="2800" dirty="0" err="1">
                <a:latin typeface="Consolas" pitchFamily="49" charset="0"/>
                <a:cs typeface="Consolas" pitchFamily="49" charset="0"/>
              </a:rPr>
              <a:t>Salatiga</a:t>
            </a:r>
            <a:r>
              <a:rPr lang="en-US" sz="2800" dirty="0">
                <a:latin typeface="Consolas" pitchFamily="49" charset="0"/>
                <a:cs typeface="Consolas" pitchFamily="49" charset="0"/>
              </a:rPr>
              <a:t>’,’</a:t>
            </a:r>
            <a:r>
              <a:rPr lang="en-US" sz="2800" dirty="0" err="1">
                <a:latin typeface="Consolas" pitchFamily="49" charset="0"/>
                <a:cs typeface="Consolas" pitchFamily="49" charset="0"/>
              </a:rPr>
              <a:t>Medan’,’Surabaya</a:t>
            </a:r>
            <a:r>
              <a:rPr lang="en-US" sz="2800" dirty="0" smtClean="0">
                <a:latin typeface="Consolas" pitchFamily="49" charset="0"/>
                <a:cs typeface="Consolas" pitchFamily="49" charset="0"/>
              </a:rPr>
              <a:t>’)</a:t>
            </a:r>
          </a:p>
          <a:p>
            <a:pPr algn="just" fontAlgn="base"/>
            <a:r>
              <a:rPr lang="en-US" sz="2800" dirty="0" smtClean="0">
                <a:latin typeface="Consolas" pitchFamily="49" charset="0"/>
                <a:cs typeface="Consolas" pitchFamily="49" charset="0"/>
              </a:rPr>
              <a:t>-&gt; DESC</a:t>
            </a:r>
            <a:r>
              <a:rPr lang="id-ID" sz="2800" dirty="0" smtClean="0">
                <a:latin typeface="Consolas" pitchFamily="49" charset="0"/>
                <a:cs typeface="Consolas" pitchFamily="49" charset="0"/>
              </a:rPr>
              <a:t>;</a:t>
            </a:r>
            <a:endParaRPr lang="en-US" sz="2800" dirty="0">
              <a:latin typeface="Consolas" pitchFamily="49" charset="0"/>
              <a:cs typeface="Consolas" pitchFamily="49" charset="0"/>
            </a:endParaRPr>
          </a:p>
          <a:p>
            <a:pPr algn="just" fontAlgn="base"/>
            <a:endParaRPr lang="en-US" sz="2800" dirty="0" smtClean="0">
              <a:solidFill>
                <a:srgbClr val="009696"/>
              </a:solidFill>
            </a:endParaRPr>
          </a:p>
        </p:txBody>
      </p:sp>
    </p:spTree>
    <p:extLst>
      <p:ext uri="{BB962C8B-B14F-4D97-AF65-F5344CB8AC3E}">
        <p14:creationId xmlns:p14="http://schemas.microsoft.com/office/powerpoint/2010/main" val="1314643181"/>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242880" y="1340070"/>
            <a:ext cx="7412406" cy="506072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900" dirty="0" smtClean="0">
                <a:latin typeface="Consolas" pitchFamily="49" charset="0"/>
                <a:cs typeface="Consolas" pitchFamily="49" charset="0"/>
              </a:rPr>
              <a:t>$ </a:t>
            </a:r>
            <a:r>
              <a:rPr lang="id-ID" sz="2900" dirty="0">
                <a:latin typeface="Consolas" pitchFamily="49" charset="0"/>
                <a:cs typeface="Consolas" pitchFamily="49" charset="0"/>
              </a:rPr>
              <a:t>SELECT * FROM </a:t>
            </a:r>
            <a:r>
              <a:rPr lang="id-ID" sz="2900" dirty="0" smtClean="0">
                <a:latin typeface="Consolas" pitchFamily="49" charset="0"/>
                <a:cs typeface="Consolas" pitchFamily="49" charset="0"/>
              </a:rPr>
              <a:t>karyawan</a:t>
            </a:r>
          </a:p>
          <a:p>
            <a:pPr algn="just" fontAlgn="base"/>
            <a:r>
              <a:rPr lang="id-ID" sz="2900" dirty="0" smtClean="0">
                <a:latin typeface="Consolas" pitchFamily="49" charset="0"/>
                <a:cs typeface="Consolas" pitchFamily="49" charset="0"/>
              </a:rPr>
              <a:t>-&gt; WHERE No </a:t>
            </a:r>
            <a:r>
              <a:rPr lang="id-ID" sz="2900" dirty="0">
                <a:latin typeface="Consolas" pitchFamily="49" charset="0"/>
                <a:cs typeface="Consolas" pitchFamily="49" charset="0"/>
              </a:rPr>
              <a:t>&gt; 2;</a:t>
            </a:r>
          </a:p>
          <a:p>
            <a:pPr algn="just" fontAlgn="base"/>
            <a:endParaRPr lang="id-ID" sz="2900" dirty="0" smtClean="0">
              <a:latin typeface="Consolas" pitchFamily="49" charset="0"/>
              <a:cs typeface="Consolas" pitchFamily="49" charset="0"/>
            </a:endParaRPr>
          </a:p>
          <a:p>
            <a:pPr algn="just" fontAlgn="base"/>
            <a:r>
              <a:rPr lang="id-ID" sz="2900" dirty="0">
                <a:latin typeface="Consolas" pitchFamily="49" charset="0"/>
                <a:cs typeface="Consolas" pitchFamily="49" charset="0"/>
              </a:rPr>
              <a:t>$ SELECT * FROM </a:t>
            </a:r>
            <a:r>
              <a:rPr lang="id-ID" sz="2900" dirty="0" smtClean="0">
                <a:latin typeface="Consolas" pitchFamily="49" charset="0"/>
                <a:cs typeface="Consolas" pitchFamily="49" charset="0"/>
              </a:rPr>
              <a:t>karyawan</a:t>
            </a: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Berat BETWEEN 45 AND 55;</a:t>
            </a:r>
            <a:endParaRPr lang="id-ID" sz="2900" dirty="0">
              <a:latin typeface="Consolas" pitchFamily="49" charset="0"/>
              <a:cs typeface="Consolas" pitchFamily="49" charset="0"/>
            </a:endParaRPr>
          </a:p>
          <a:p>
            <a:pPr algn="just" fontAlgn="base"/>
            <a:endParaRPr lang="id-ID" sz="2900" dirty="0" smtClean="0">
              <a:latin typeface="Consolas" pitchFamily="49" charset="0"/>
              <a:cs typeface="Consolas" pitchFamily="49" charset="0"/>
            </a:endParaRPr>
          </a:p>
          <a:p>
            <a:pPr algn="just" fontAlgn="base"/>
            <a:r>
              <a:rPr lang="id-ID" sz="2900" dirty="0">
                <a:latin typeface="Consolas" pitchFamily="49" charset="0"/>
                <a:cs typeface="Consolas" pitchFamily="49" charset="0"/>
              </a:rPr>
              <a:t>$ SELECT </a:t>
            </a:r>
            <a:r>
              <a:rPr lang="id-ID" sz="2900" dirty="0" smtClean="0">
                <a:latin typeface="Consolas" pitchFamily="49" charset="0"/>
                <a:cs typeface="Consolas" pitchFamily="49" charset="0"/>
              </a:rPr>
              <a:t>Nama </a:t>
            </a:r>
            <a:r>
              <a:rPr lang="id-ID" sz="2900" dirty="0">
                <a:latin typeface="Consolas" pitchFamily="49" charset="0"/>
                <a:cs typeface="Consolas" pitchFamily="49" charset="0"/>
              </a:rPr>
              <a:t>FROM </a:t>
            </a:r>
            <a:r>
              <a:rPr lang="id-ID" sz="2900" dirty="0" smtClean="0">
                <a:latin typeface="Consolas" pitchFamily="49" charset="0"/>
                <a:cs typeface="Consolas" pitchFamily="49" charset="0"/>
              </a:rPr>
              <a:t>karyawan </a:t>
            </a: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Usia &lt; 25 OR Th &gt; 2016;</a:t>
            </a:r>
          </a:p>
          <a:p>
            <a:pPr algn="just" fontAlgn="base"/>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 SELECT </a:t>
            </a:r>
            <a:r>
              <a:rPr lang="id-ID" sz="2900" dirty="0" smtClean="0">
                <a:latin typeface="Consolas" pitchFamily="49" charset="0"/>
                <a:cs typeface="Consolas" pitchFamily="49" charset="0"/>
              </a:rPr>
              <a:t>Nama </a:t>
            </a:r>
            <a:r>
              <a:rPr lang="id-ID" sz="2900" dirty="0">
                <a:latin typeface="Consolas" pitchFamily="49" charset="0"/>
                <a:cs typeface="Consolas" pitchFamily="49" charset="0"/>
              </a:rPr>
              <a:t>FROM </a:t>
            </a:r>
            <a:r>
              <a:rPr lang="id-ID" sz="2900" dirty="0" smtClean="0">
                <a:latin typeface="Consolas" pitchFamily="49" charset="0"/>
                <a:cs typeface="Consolas" pitchFamily="49" charset="0"/>
              </a:rPr>
              <a:t>karyawan </a:t>
            </a:r>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Th IN (2010,2017);</a:t>
            </a:r>
            <a:endParaRPr lang="id-ID" sz="2900" dirty="0">
              <a:latin typeface="Consolas" pitchFamily="49" charset="0"/>
              <a:cs typeface="Consolas" pitchFamily="49" charset="0"/>
            </a:endParaRPr>
          </a:p>
          <a:p>
            <a:pPr algn="just" fontAlgn="base"/>
            <a:endParaRPr lang="id-ID" sz="2900" dirty="0">
              <a:latin typeface="Consolas" pitchFamily="49" charset="0"/>
              <a:cs typeface="Consolas" pitchFamily="49" charset="0"/>
            </a:endParaRPr>
          </a:p>
        </p:txBody>
      </p:sp>
      <p:sp>
        <p:nvSpPr>
          <p:cNvPr id="7" name="Title 1"/>
          <p:cNvSpPr txBox="1">
            <a:spLocks/>
          </p:cNvSpPr>
          <p:nvPr/>
        </p:nvSpPr>
        <p:spPr>
          <a:xfrm>
            <a:off x="5849007" y="-1"/>
            <a:ext cx="3203804"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Where</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269417"/>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369007" y="1340064"/>
            <a:ext cx="6766009" cy="521838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900" dirty="0" smtClean="0">
                <a:latin typeface="Consolas" pitchFamily="49" charset="0"/>
                <a:cs typeface="Consolas" pitchFamily="49" charset="0"/>
              </a:rPr>
              <a:t>$ </a:t>
            </a:r>
            <a:r>
              <a:rPr lang="id-ID" sz="2900" dirty="0">
                <a:latin typeface="Consolas" pitchFamily="49" charset="0"/>
                <a:cs typeface="Consolas" pitchFamily="49" charset="0"/>
              </a:rPr>
              <a:t>SELECT </a:t>
            </a:r>
            <a:r>
              <a:rPr lang="id-ID" sz="2900" dirty="0" smtClean="0">
                <a:latin typeface="Consolas" pitchFamily="49" charset="0"/>
                <a:cs typeface="Consolas" pitchFamily="49" charset="0"/>
              </a:rPr>
              <a:t>Nama </a:t>
            </a:r>
            <a:r>
              <a:rPr lang="id-ID" sz="2900" dirty="0">
                <a:latin typeface="Consolas" pitchFamily="49" charset="0"/>
                <a:cs typeface="Consolas" pitchFamily="49" charset="0"/>
              </a:rPr>
              <a:t>FROM </a:t>
            </a:r>
            <a:r>
              <a:rPr lang="id-ID" sz="2900" dirty="0" smtClean="0">
                <a:latin typeface="Consolas" pitchFamily="49" charset="0"/>
                <a:cs typeface="Consolas" pitchFamily="49" charset="0"/>
              </a:rPr>
              <a:t>karyawan</a:t>
            </a:r>
          </a:p>
          <a:p>
            <a:pPr algn="just" fontAlgn="base"/>
            <a:r>
              <a:rPr lang="id-ID" sz="2900" dirty="0" smtClean="0">
                <a:latin typeface="Consolas" pitchFamily="49" charset="0"/>
                <a:cs typeface="Consolas" pitchFamily="49" charset="0"/>
              </a:rPr>
              <a:t>-&gt; WHERE Nama LIKE ‘a%’;</a:t>
            </a:r>
            <a:endParaRPr lang="id-ID" sz="2900" dirty="0">
              <a:latin typeface="Consolas" pitchFamily="49" charset="0"/>
              <a:cs typeface="Consolas" pitchFamily="49" charset="0"/>
            </a:endParaRPr>
          </a:p>
          <a:p>
            <a:pPr algn="just" fontAlgn="base"/>
            <a:endParaRPr lang="id-ID" sz="2900" dirty="0" smtClean="0">
              <a:latin typeface="Consolas" pitchFamily="49" charset="0"/>
              <a:cs typeface="Consolas" pitchFamily="49" charset="0"/>
            </a:endParaRPr>
          </a:p>
          <a:p>
            <a:pPr algn="just" fontAlgn="base"/>
            <a:r>
              <a:rPr lang="id-ID" sz="2900" dirty="0" smtClean="0">
                <a:latin typeface="Consolas" pitchFamily="49" charset="0"/>
                <a:cs typeface="Consolas" pitchFamily="49" charset="0"/>
              </a:rPr>
              <a:t>$ </a:t>
            </a:r>
            <a:r>
              <a:rPr lang="id-ID" sz="2900" dirty="0">
                <a:latin typeface="Consolas" pitchFamily="49" charset="0"/>
                <a:cs typeface="Consolas" pitchFamily="49" charset="0"/>
              </a:rPr>
              <a:t>SELECT Nama FROM </a:t>
            </a:r>
            <a:r>
              <a:rPr lang="id-ID" sz="2900" dirty="0" smtClean="0">
                <a:latin typeface="Consolas" pitchFamily="49" charset="0"/>
                <a:cs typeface="Consolas" pitchFamily="49" charset="0"/>
              </a:rPr>
              <a:t>karyawan</a:t>
            </a:r>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Nama </a:t>
            </a:r>
            <a:r>
              <a:rPr lang="id-ID" sz="2900" dirty="0">
                <a:latin typeface="Consolas" pitchFamily="49" charset="0"/>
                <a:cs typeface="Consolas" pitchFamily="49" charset="0"/>
              </a:rPr>
              <a:t>LIKE ‘%na’;</a:t>
            </a:r>
          </a:p>
          <a:p>
            <a:pPr algn="just" fontAlgn="base"/>
            <a:endParaRPr lang="id-ID" sz="2900" dirty="0" smtClean="0">
              <a:latin typeface="Consolas" pitchFamily="49" charset="0"/>
              <a:cs typeface="Consolas" pitchFamily="49" charset="0"/>
            </a:endParaRPr>
          </a:p>
          <a:p>
            <a:pPr algn="just" fontAlgn="base"/>
            <a:r>
              <a:rPr lang="id-ID" sz="2900" dirty="0">
                <a:latin typeface="Consolas" pitchFamily="49" charset="0"/>
                <a:cs typeface="Consolas" pitchFamily="49" charset="0"/>
              </a:rPr>
              <a:t>$ SELECT Nama FROM </a:t>
            </a:r>
            <a:r>
              <a:rPr lang="id-ID" sz="2900" dirty="0" smtClean="0">
                <a:latin typeface="Consolas" pitchFamily="49" charset="0"/>
                <a:cs typeface="Consolas" pitchFamily="49" charset="0"/>
              </a:rPr>
              <a:t>karyawan</a:t>
            </a:r>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Nama </a:t>
            </a:r>
            <a:r>
              <a:rPr lang="id-ID" sz="2900" dirty="0">
                <a:latin typeface="Consolas" pitchFamily="49" charset="0"/>
                <a:cs typeface="Consolas" pitchFamily="49" charset="0"/>
              </a:rPr>
              <a:t>LIKE </a:t>
            </a:r>
            <a:r>
              <a:rPr lang="id-ID" sz="2900" dirty="0" smtClean="0">
                <a:latin typeface="Consolas" pitchFamily="49" charset="0"/>
                <a:cs typeface="Consolas" pitchFamily="49" charset="0"/>
              </a:rPr>
              <a:t>‘%di%’;</a:t>
            </a:r>
          </a:p>
          <a:p>
            <a:pPr algn="just" fontAlgn="base"/>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 SELECT Nama FROM </a:t>
            </a:r>
            <a:r>
              <a:rPr lang="id-ID" sz="2900" dirty="0" smtClean="0">
                <a:latin typeface="Consolas" pitchFamily="49" charset="0"/>
                <a:cs typeface="Consolas" pitchFamily="49" charset="0"/>
              </a:rPr>
              <a:t>karyawan</a:t>
            </a:r>
            <a:endParaRPr lang="id-ID" sz="2900" dirty="0">
              <a:latin typeface="Consolas" pitchFamily="49" charset="0"/>
              <a:cs typeface="Consolas" pitchFamily="49" charset="0"/>
            </a:endParaRPr>
          </a:p>
          <a:p>
            <a:pPr algn="just" fontAlgn="base"/>
            <a:r>
              <a:rPr lang="id-ID" sz="2900" dirty="0">
                <a:latin typeface="Consolas" pitchFamily="49" charset="0"/>
                <a:cs typeface="Consolas" pitchFamily="49" charset="0"/>
              </a:rPr>
              <a:t>-&gt; </a:t>
            </a:r>
            <a:r>
              <a:rPr lang="id-ID" sz="2900" dirty="0" smtClean="0">
                <a:latin typeface="Consolas" pitchFamily="49" charset="0"/>
                <a:cs typeface="Consolas" pitchFamily="49" charset="0"/>
              </a:rPr>
              <a:t>WHERE Nama NOT LIKE </a:t>
            </a:r>
            <a:r>
              <a:rPr lang="id-ID" sz="2900" dirty="0">
                <a:latin typeface="Consolas" pitchFamily="49" charset="0"/>
                <a:cs typeface="Consolas" pitchFamily="49" charset="0"/>
              </a:rPr>
              <a:t>‘%di%’;</a:t>
            </a:r>
          </a:p>
          <a:p>
            <a:pPr algn="just" fontAlgn="base"/>
            <a:endParaRPr lang="id-ID" sz="2900" dirty="0">
              <a:latin typeface="Consolas" pitchFamily="49" charset="0"/>
              <a:cs typeface="Consolas" pitchFamily="49" charset="0"/>
            </a:endParaRPr>
          </a:p>
          <a:p>
            <a:pPr algn="just" fontAlgn="base"/>
            <a:endParaRPr lang="id-ID" sz="2900" dirty="0" smtClean="0">
              <a:latin typeface="Consolas" pitchFamily="49" charset="0"/>
              <a:cs typeface="Consolas" pitchFamily="49" charset="0"/>
            </a:endParaRPr>
          </a:p>
        </p:txBody>
      </p:sp>
      <p:sp>
        <p:nvSpPr>
          <p:cNvPr id="7" name="Title 1"/>
          <p:cNvSpPr txBox="1">
            <a:spLocks/>
          </p:cNvSpPr>
          <p:nvPr/>
        </p:nvSpPr>
        <p:spPr>
          <a:xfrm>
            <a:off x="4887310" y="-1"/>
            <a:ext cx="4165501"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Where Lik</a:t>
            </a:r>
            <a:r>
              <a:rPr lang="id-ID" sz="4000" b="1" dirty="0">
                <a:solidFill>
                  <a:srgbClr val="009696"/>
                </a:solidFill>
              </a:rPr>
              <a:t>e</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6101024"/>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00539" y="1308538"/>
            <a:ext cx="8137633" cy="531297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800" dirty="0" smtClean="0">
                <a:latin typeface="Consolas" pitchFamily="49" charset="0"/>
                <a:cs typeface="Consolas" pitchFamily="49" charset="0"/>
              </a:rPr>
              <a:t>$ </a:t>
            </a:r>
            <a:r>
              <a:rPr lang="id-ID" sz="2800" dirty="0">
                <a:latin typeface="Consolas" pitchFamily="49" charset="0"/>
                <a:cs typeface="Consolas" pitchFamily="49" charset="0"/>
              </a:rPr>
              <a:t>SELECT </a:t>
            </a:r>
            <a:r>
              <a:rPr lang="id-ID" sz="2800" dirty="0" smtClean="0">
                <a:latin typeface="Consolas" pitchFamily="49" charset="0"/>
                <a:cs typeface="Consolas" pitchFamily="49" charset="0"/>
              </a:rPr>
              <a:t>COUNT(*) FROM karyawan</a:t>
            </a:r>
          </a:p>
          <a:p>
            <a:pPr algn="just" fontAlgn="base"/>
            <a:r>
              <a:rPr lang="id-ID" sz="2800" dirty="0" smtClean="0">
                <a:latin typeface="Consolas" pitchFamily="49" charset="0"/>
                <a:cs typeface="Consolas" pitchFamily="49" charset="0"/>
              </a:rPr>
              <a:t>-&gt; WHERE Kota = ‘Jakarta’;</a:t>
            </a:r>
          </a:p>
          <a:p>
            <a:pPr algn="just" fontAlgn="base"/>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 SELECT COUNT(*) </a:t>
            </a:r>
            <a:r>
              <a:rPr lang="id-ID" sz="2800" dirty="0" smtClean="0">
                <a:latin typeface="Consolas" pitchFamily="49" charset="0"/>
                <a:cs typeface="Consolas" pitchFamily="49" charset="0"/>
              </a:rPr>
              <a:t>AS Banyaknya</a:t>
            </a:r>
          </a:p>
          <a:p>
            <a:pPr algn="just" fontAlgn="base"/>
            <a:r>
              <a:rPr lang="id-ID" sz="2800" dirty="0" smtClean="0">
                <a:latin typeface="Consolas" pitchFamily="49" charset="0"/>
                <a:cs typeface="Consolas" pitchFamily="49" charset="0"/>
              </a:rPr>
              <a:t>-&gt; FROM </a:t>
            </a:r>
            <a:r>
              <a:rPr lang="id-ID" sz="2800" dirty="0">
                <a:latin typeface="Consolas" pitchFamily="49" charset="0"/>
                <a:cs typeface="Consolas" pitchFamily="49" charset="0"/>
              </a:rPr>
              <a:t>karyawan</a:t>
            </a:r>
          </a:p>
          <a:p>
            <a:pPr algn="just" fontAlgn="base"/>
            <a:r>
              <a:rPr lang="id-ID" sz="2800" dirty="0">
                <a:latin typeface="Consolas" pitchFamily="49" charset="0"/>
                <a:cs typeface="Consolas" pitchFamily="49" charset="0"/>
              </a:rPr>
              <a:t>-&gt; WHERE Kota = ‘Jakarta</a:t>
            </a:r>
            <a:r>
              <a:rPr lang="id-ID" sz="2800" dirty="0" smtClean="0">
                <a:latin typeface="Consolas" pitchFamily="49" charset="0"/>
                <a:cs typeface="Consolas" pitchFamily="49" charset="0"/>
              </a:rPr>
              <a:t>’;</a:t>
            </a:r>
          </a:p>
          <a:p>
            <a:pPr algn="just" fontAlgn="base"/>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 SELECT MIN(Usia) AS Termuda</a:t>
            </a:r>
          </a:p>
          <a:p>
            <a:pPr algn="just" fontAlgn="base"/>
            <a:r>
              <a:rPr lang="id-ID" sz="2800" dirty="0">
                <a:latin typeface="Consolas" pitchFamily="49" charset="0"/>
                <a:cs typeface="Consolas" pitchFamily="49" charset="0"/>
              </a:rPr>
              <a:t>-&gt; FROM karyawan;</a:t>
            </a:r>
          </a:p>
          <a:p>
            <a:pPr algn="just" fontAlgn="base"/>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 SELECT MAX(Usia) AS Tertua</a:t>
            </a:r>
          </a:p>
          <a:p>
            <a:pPr algn="just" fontAlgn="base"/>
            <a:r>
              <a:rPr lang="id-ID" sz="2800" dirty="0">
                <a:latin typeface="Consolas" pitchFamily="49" charset="0"/>
                <a:cs typeface="Consolas" pitchFamily="49" charset="0"/>
              </a:rPr>
              <a:t>-&gt; FROM karyawan;</a:t>
            </a:r>
          </a:p>
          <a:p>
            <a:pPr algn="just" fontAlgn="base"/>
            <a:endParaRPr lang="id-ID" sz="2800" dirty="0">
              <a:latin typeface="Consolas" pitchFamily="49" charset="0"/>
              <a:cs typeface="Consolas" pitchFamily="49" charset="0"/>
            </a:endParaRPr>
          </a:p>
          <a:p>
            <a:pPr algn="just" fontAlgn="base"/>
            <a:endParaRPr lang="id-ID" sz="2800" dirty="0" smtClean="0">
              <a:latin typeface="Consolas" pitchFamily="49" charset="0"/>
              <a:cs typeface="Consolas" pitchFamily="49" charset="0"/>
            </a:endParaRPr>
          </a:p>
        </p:txBody>
      </p:sp>
      <p:sp>
        <p:nvSpPr>
          <p:cNvPr id="7" name="Title 1"/>
          <p:cNvSpPr txBox="1">
            <a:spLocks/>
          </p:cNvSpPr>
          <p:nvPr/>
        </p:nvSpPr>
        <p:spPr>
          <a:xfrm>
            <a:off x="3389586" y="-1"/>
            <a:ext cx="5663225"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Count, Min &amp; Max</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46762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037921" y="1340070"/>
            <a:ext cx="8137633" cy="531297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3000" dirty="0" smtClean="0">
                <a:latin typeface="Consolas" pitchFamily="49" charset="0"/>
                <a:cs typeface="Consolas" pitchFamily="49" charset="0"/>
              </a:rPr>
              <a:t>$ </a:t>
            </a:r>
            <a:r>
              <a:rPr lang="id-ID" sz="3000" dirty="0">
                <a:latin typeface="Consolas" pitchFamily="49" charset="0"/>
                <a:cs typeface="Consolas" pitchFamily="49" charset="0"/>
              </a:rPr>
              <a:t>SELECT </a:t>
            </a:r>
            <a:r>
              <a:rPr lang="id-ID" sz="3000" dirty="0" smtClean="0">
                <a:latin typeface="Consolas" pitchFamily="49" charset="0"/>
                <a:cs typeface="Consolas" pitchFamily="49" charset="0"/>
              </a:rPr>
              <a:t>SUM(Usia) FROM karyawan</a:t>
            </a:r>
          </a:p>
          <a:p>
            <a:pPr algn="just" fontAlgn="base"/>
            <a:r>
              <a:rPr lang="id-ID" sz="3000" dirty="0" smtClean="0">
                <a:latin typeface="Consolas" pitchFamily="49" charset="0"/>
                <a:cs typeface="Consolas" pitchFamily="49" charset="0"/>
              </a:rPr>
              <a:t>-&gt; WHERE Kota = ‘Yogyakarta’;</a:t>
            </a:r>
          </a:p>
          <a:p>
            <a:pPr algn="just" fontAlgn="base"/>
            <a:endParaRPr lang="id-ID" sz="3000" dirty="0">
              <a:latin typeface="Consolas" pitchFamily="49" charset="0"/>
              <a:cs typeface="Consolas" pitchFamily="49" charset="0"/>
            </a:endParaRPr>
          </a:p>
          <a:p>
            <a:pPr algn="just" fontAlgn="base"/>
            <a:r>
              <a:rPr lang="id-ID" sz="3000" dirty="0">
                <a:latin typeface="Consolas" pitchFamily="49" charset="0"/>
                <a:cs typeface="Consolas" pitchFamily="49" charset="0"/>
              </a:rPr>
              <a:t>$ SELECT </a:t>
            </a:r>
            <a:r>
              <a:rPr lang="id-ID" sz="3000" dirty="0" smtClean="0">
                <a:latin typeface="Consolas" pitchFamily="49" charset="0"/>
                <a:cs typeface="Consolas" pitchFamily="49" charset="0"/>
              </a:rPr>
              <a:t>SUM(Usia) AS Total_Usia</a:t>
            </a:r>
          </a:p>
          <a:p>
            <a:pPr algn="just" fontAlgn="base"/>
            <a:r>
              <a:rPr lang="id-ID" sz="3000" dirty="0" smtClean="0">
                <a:latin typeface="Consolas" pitchFamily="49" charset="0"/>
                <a:cs typeface="Consolas" pitchFamily="49" charset="0"/>
              </a:rPr>
              <a:t>-&gt; FROM </a:t>
            </a:r>
            <a:r>
              <a:rPr lang="id-ID" sz="3000" dirty="0">
                <a:latin typeface="Consolas" pitchFamily="49" charset="0"/>
                <a:cs typeface="Consolas" pitchFamily="49" charset="0"/>
              </a:rPr>
              <a:t>karyawan</a:t>
            </a:r>
          </a:p>
          <a:p>
            <a:pPr algn="just" fontAlgn="base"/>
            <a:r>
              <a:rPr lang="id-ID" sz="3000" dirty="0">
                <a:latin typeface="Consolas" pitchFamily="49" charset="0"/>
                <a:cs typeface="Consolas" pitchFamily="49" charset="0"/>
              </a:rPr>
              <a:t>-&gt; WHERE Kota = </a:t>
            </a:r>
            <a:r>
              <a:rPr lang="id-ID" sz="3000" dirty="0" smtClean="0">
                <a:latin typeface="Consolas" pitchFamily="49" charset="0"/>
                <a:cs typeface="Consolas" pitchFamily="49" charset="0"/>
              </a:rPr>
              <a:t>‘Yogyakarta’;</a:t>
            </a:r>
          </a:p>
          <a:p>
            <a:pPr algn="just" fontAlgn="base"/>
            <a:endParaRPr lang="id-ID" sz="3000" dirty="0">
              <a:latin typeface="Consolas" pitchFamily="49" charset="0"/>
              <a:cs typeface="Consolas" pitchFamily="49" charset="0"/>
            </a:endParaRPr>
          </a:p>
          <a:p>
            <a:pPr algn="just" fontAlgn="base"/>
            <a:r>
              <a:rPr lang="id-ID" sz="3000" dirty="0">
                <a:latin typeface="Consolas" pitchFamily="49" charset="0"/>
                <a:cs typeface="Consolas" pitchFamily="49" charset="0"/>
              </a:rPr>
              <a:t>$ SELECT </a:t>
            </a:r>
            <a:r>
              <a:rPr lang="id-ID" sz="3000" dirty="0" smtClean="0">
                <a:latin typeface="Consolas" pitchFamily="49" charset="0"/>
                <a:cs typeface="Consolas" pitchFamily="49" charset="0"/>
              </a:rPr>
              <a:t>AVG(Usia</a:t>
            </a:r>
            <a:r>
              <a:rPr lang="id-ID" sz="3000" dirty="0">
                <a:latin typeface="Consolas" pitchFamily="49" charset="0"/>
                <a:cs typeface="Consolas" pitchFamily="49" charset="0"/>
              </a:rPr>
              <a:t>) AS </a:t>
            </a:r>
            <a:r>
              <a:rPr lang="id-ID" sz="3000" dirty="0" smtClean="0">
                <a:latin typeface="Consolas" pitchFamily="49" charset="0"/>
                <a:cs typeface="Consolas" pitchFamily="49" charset="0"/>
              </a:rPr>
              <a:t>Rata_Usia</a:t>
            </a:r>
            <a:endParaRPr lang="id-ID" sz="3000" dirty="0">
              <a:latin typeface="Consolas" pitchFamily="49" charset="0"/>
              <a:cs typeface="Consolas" pitchFamily="49" charset="0"/>
            </a:endParaRPr>
          </a:p>
          <a:p>
            <a:pPr algn="just" fontAlgn="base"/>
            <a:r>
              <a:rPr lang="id-ID" sz="3000" dirty="0">
                <a:latin typeface="Consolas" pitchFamily="49" charset="0"/>
                <a:cs typeface="Consolas" pitchFamily="49" charset="0"/>
              </a:rPr>
              <a:t>-&gt; FROM karyawan</a:t>
            </a:r>
          </a:p>
          <a:p>
            <a:pPr algn="just" fontAlgn="base"/>
            <a:r>
              <a:rPr lang="id-ID" sz="3000" dirty="0">
                <a:latin typeface="Consolas" pitchFamily="49" charset="0"/>
                <a:cs typeface="Consolas" pitchFamily="49" charset="0"/>
              </a:rPr>
              <a:t>-&gt; WHERE Kota = ‘Yogyakarta’;</a:t>
            </a:r>
          </a:p>
          <a:p>
            <a:pPr algn="just" fontAlgn="base"/>
            <a:endParaRPr lang="id-ID" sz="3000" dirty="0">
              <a:latin typeface="Consolas" pitchFamily="49" charset="0"/>
              <a:cs typeface="Consolas" pitchFamily="49" charset="0"/>
            </a:endParaRPr>
          </a:p>
          <a:p>
            <a:pPr algn="just" fontAlgn="base"/>
            <a:endParaRPr lang="id-ID" sz="3000" dirty="0" smtClean="0">
              <a:latin typeface="Consolas" pitchFamily="49" charset="0"/>
              <a:cs typeface="Consolas" pitchFamily="49" charset="0"/>
            </a:endParaRPr>
          </a:p>
        </p:txBody>
      </p:sp>
      <p:sp>
        <p:nvSpPr>
          <p:cNvPr id="7" name="Title 1"/>
          <p:cNvSpPr txBox="1">
            <a:spLocks/>
          </p:cNvSpPr>
          <p:nvPr/>
        </p:nvSpPr>
        <p:spPr>
          <a:xfrm>
            <a:off x="4887310" y="-1"/>
            <a:ext cx="4165501"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Sum &amp; Avg</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441784"/>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722601" y="1608078"/>
            <a:ext cx="8137633" cy="491883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800" dirty="0" smtClean="0">
                <a:solidFill>
                  <a:srgbClr val="009696"/>
                </a:solidFill>
              </a:rPr>
              <a:t>Hitung banyaknya karyawan di tiap kota:</a:t>
            </a:r>
            <a:endParaRPr lang="en-US" sz="2800" dirty="0" smtClean="0">
              <a:solidFill>
                <a:srgbClr val="009696"/>
              </a:solidFill>
            </a:endParaRPr>
          </a:p>
          <a:p>
            <a:pPr algn="just" fontAlgn="base"/>
            <a:endParaRPr lang="id-ID" sz="2000" dirty="0" smtClean="0">
              <a:solidFill>
                <a:srgbClr val="009696"/>
              </a:solidFill>
            </a:endParaRPr>
          </a:p>
          <a:p>
            <a:pPr algn="just" fontAlgn="base"/>
            <a:r>
              <a:rPr lang="id-ID" sz="2800" dirty="0" smtClean="0">
                <a:latin typeface="Consolas" pitchFamily="49" charset="0"/>
                <a:cs typeface="Consolas" pitchFamily="49" charset="0"/>
              </a:rPr>
              <a:t>$ </a:t>
            </a:r>
            <a:r>
              <a:rPr lang="id-ID" sz="2800" dirty="0">
                <a:latin typeface="Consolas" pitchFamily="49" charset="0"/>
                <a:cs typeface="Consolas" pitchFamily="49" charset="0"/>
              </a:rPr>
              <a:t>SELECT </a:t>
            </a:r>
            <a:r>
              <a:rPr lang="id-ID" sz="2800" dirty="0" smtClean="0">
                <a:latin typeface="Consolas" pitchFamily="49" charset="0"/>
                <a:cs typeface="Consolas" pitchFamily="49" charset="0"/>
              </a:rPr>
              <a:t>Kota, COUNT(*) AS Karyawan</a:t>
            </a:r>
          </a:p>
          <a:p>
            <a:pPr algn="just" fontAlgn="base"/>
            <a:r>
              <a:rPr lang="id-ID" sz="2800" dirty="0" smtClean="0">
                <a:latin typeface="Consolas" pitchFamily="49" charset="0"/>
                <a:cs typeface="Consolas" pitchFamily="49" charset="0"/>
              </a:rPr>
              <a:t>-&gt; FROM </a:t>
            </a:r>
            <a:r>
              <a:rPr lang="id-ID" sz="2800" dirty="0">
                <a:latin typeface="Consolas" pitchFamily="49" charset="0"/>
                <a:cs typeface="Consolas" pitchFamily="49" charset="0"/>
              </a:rPr>
              <a:t>karyawan</a:t>
            </a:r>
          </a:p>
          <a:p>
            <a:pPr algn="just" fontAlgn="base"/>
            <a:r>
              <a:rPr lang="id-ID" sz="2800" dirty="0">
                <a:latin typeface="Consolas" pitchFamily="49" charset="0"/>
                <a:cs typeface="Consolas" pitchFamily="49" charset="0"/>
              </a:rPr>
              <a:t>-&gt; </a:t>
            </a:r>
            <a:r>
              <a:rPr lang="id-ID" sz="2800" dirty="0" smtClean="0">
                <a:latin typeface="Consolas" pitchFamily="49" charset="0"/>
                <a:cs typeface="Consolas" pitchFamily="49" charset="0"/>
              </a:rPr>
              <a:t>GROUP BY Kota;</a:t>
            </a:r>
          </a:p>
          <a:p>
            <a:pPr algn="just" fontAlgn="base"/>
            <a:endParaRPr lang="id-ID" sz="2800" dirty="0"/>
          </a:p>
          <a:p>
            <a:pPr algn="just" fontAlgn="base"/>
            <a:r>
              <a:rPr lang="id-ID" sz="2800" dirty="0" smtClean="0">
                <a:solidFill>
                  <a:srgbClr val="009696"/>
                </a:solidFill>
              </a:rPr>
              <a:t>Hitung rerata BB karyawan di tiap kota:</a:t>
            </a:r>
            <a:endParaRPr lang="en-US" sz="2800" dirty="0" smtClean="0">
              <a:solidFill>
                <a:srgbClr val="009696"/>
              </a:solidFill>
            </a:endParaRPr>
          </a:p>
          <a:p>
            <a:pPr algn="just" fontAlgn="base"/>
            <a:endParaRPr lang="id-ID" sz="2000" dirty="0" smtClean="0">
              <a:solidFill>
                <a:srgbClr val="009696"/>
              </a:solidFill>
            </a:endParaRPr>
          </a:p>
          <a:p>
            <a:pPr algn="just" fontAlgn="base"/>
            <a:r>
              <a:rPr lang="id-ID" sz="2800" dirty="0">
                <a:latin typeface="Consolas" pitchFamily="49" charset="0"/>
                <a:cs typeface="Consolas" pitchFamily="49" charset="0"/>
              </a:rPr>
              <a:t>$ SELECT Kota, </a:t>
            </a:r>
            <a:r>
              <a:rPr lang="id-ID" sz="2800" dirty="0" smtClean="0">
                <a:latin typeface="Consolas" pitchFamily="49" charset="0"/>
                <a:cs typeface="Consolas" pitchFamily="49" charset="0"/>
              </a:rPr>
              <a:t>AVG(Berat) </a:t>
            </a:r>
            <a:r>
              <a:rPr lang="id-ID" sz="2800" dirty="0">
                <a:latin typeface="Consolas" pitchFamily="49" charset="0"/>
                <a:cs typeface="Consolas" pitchFamily="49" charset="0"/>
              </a:rPr>
              <a:t>AS </a:t>
            </a:r>
            <a:r>
              <a:rPr lang="id-ID" sz="2800" dirty="0" smtClean="0">
                <a:latin typeface="Consolas" pitchFamily="49" charset="0"/>
                <a:cs typeface="Consolas" pitchFamily="49" charset="0"/>
              </a:rPr>
              <a:t>Rata_BB</a:t>
            </a:r>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-&gt; FROM karyawan</a:t>
            </a:r>
          </a:p>
          <a:p>
            <a:pPr algn="just" fontAlgn="base"/>
            <a:r>
              <a:rPr lang="id-ID" sz="2800" dirty="0">
                <a:latin typeface="Consolas" pitchFamily="49" charset="0"/>
                <a:cs typeface="Consolas" pitchFamily="49" charset="0"/>
              </a:rPr>
              <a:t>-&gt; GROUP BY Kota;</a:t>
            </a:r>
          </a:p>
          <a:p>
            <a:pPr algn="just" fontAlgn="base"/>
            <a:endParaRPr lang="id-ID" sz="2800" dirty="0"/>
          </a:p>
        </p:txBody>
      </p:sp>
      <p:sp>
        <p:nvSpPr>
          <p:cNvPr id="7" name="Title 1"/>
          <p:cNvSpPr txBox="1">
            <a:spLocks/>
          </p:cNvSpPr>
          <p:nvPr/>
        </p:nvSpPr>
        <p:spPr>
          <a:xfrm>
            <a:off x="4887310" y="-1"/>
            <a:ext cx="4165501"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Group By</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7767497"/>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96027" y="1481958"/>
            <a:ext cx="8137633" cy="51553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800" dirty="0" smtClean="0">
                <a:solidFill>
                  <a:srgbClr val="009696"/>
                </a:solidFill>
              </a:rPr>
              <a:t>Rerata BB karyawan di tiap kota:</a:t>
            </a:r>
            <a:endParaRPr lang="en-US" sz="2800" dirty="0" smtClean="0">
              <a:solidFill>
                <a:srgbClr val="009696"/>
              </a:solidFill>
            </a:endParaRPr>
          </a:p>
          <a:p>
            <a:pPr algn="just" fontAlgn="base"/>
            <a:endParaRPr lang="id-ID" sz="2000" dirty="0" smtClean="0"/>
          </a:p>
          <a:p>
            <a:pPr algn="just" fontAlgn="base"/>
            <a:r>
              <a:rPr lang="id-ID" sz="2800" dirty="0">
                <a:latin typeface="Consolas" pitchFamily="49" charset="0"/>
                <a:cs typeface="Consolas" pitchFamily="49" charset="0"/>
              </a:rPr>
              <a:t>$ SELECT Kota, </a:t>
            </a:r>
            <a:r>
              <a:rPr lang="id-ID" sz="2800" dirty="0" smtClean="0">
                <a:latin typeface="Consolas" pitchFamily="49" charset="0"/>
                <a:cs typeface="Consolas" pitchFamily="49" charset="0"/>
              </a:rPr>
              <a:t>AVG(Berat) </a:t>
            </a:r>
            <a:r>
              <a:rPr lang="id-ID" sz="2800" dirty="0">
                <a:latin typeface="Consolas" pitchFamily="49" charset="0"/>
                <a:cs typeface="Consolas" pitchFamily="49" charset="0"/>
              </a:rPr>
              <a:t>AS </a:t>
            </a:r>
            <a:r>
              <a:rPr lang="id-ID" sz="2800" dirty="0" smtClean="0">
                <a:latin typeface="Consolas" pitchFamily="49" charset="0"/>
                <a:cs typeface="Consolas" pitchFamily="49" charset="0"/>
              </a:rPr>
              <a:t>Rata_BB</a:t>
            </a:r>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-&gt; FROM karyawan</a:t>
            </a:r>
          </a:p>
          <a:p>
            <a:pPr algn="just" fontAlgn="base"/>
            <a:r>
              <a:rPr lang="id-ID" sz="2800" dirty="0">
                <a:latin typeface="Consolas" pitchFamily="49" charset="0"/>
                <a:cs typeface="Consolas" pitchFamily="49" charset="0"/>
              </a:rPr>
              <a:t>-&gt; GROUP BY Kota</a:t>
            </a:r>
            <a:r>
              <a:rPr lang="id-ID" sz="2800" dirty="0" smtClean="0">
                <a:latin typeface="Consolas" pitchFamily="49" charset="0"/>
                <a:cs typeface="Consolas" pitchFamily="49" charset="0"/>
              </a:rPr>
              <a:t>;</a:t>
            </a:r>
          </a:p>
          <a:p>
            <a:pPr algn="just" fontAlgn="base"/>
            <a:endParaRPr lang="id-ID" sz="2800" dirty="0"/>
          </a:p>
          <a:p>
            <a:pPr algn="just" fontAlgn="base"/>
            <a:r>
              <a:rPr lang="id-ID" sz="2800" dirty="0" smtClean="0">
                <a:solidFill>
                  <a:srgbClr val="009696"/>
                </a:solidFill>
              </a:rPr>
              <a:t>Tampilkan kota dg rerata BB kary &lt; 65:</a:t>
            </a:r>
            <a:endParaRPr lang="en-US" sz="2800" dirty="0" smtClean="0">
              <a:solidFill>
                <a:srgbClr val="009696"/>
              </a:solidFill>
            </a:endParaRPr>
          </a:p>
          <a:p>
            <a:pPr algn="just" fontAlgn="base"/>
            <a:endParaRPr lang="id-ID" sz="2000" dirty="0" smtClean="0"/>
          </a:p>
          <a:p>
            <a:pPr algn="just" fontAlgn="base"/>
            <a:r>
              <a:rPr lang="id-ID" sz="2800" dirty="0">
                <a:latin typeface="Consolas" pitchFamily="49" charset="0"/>
                <a:cs typeface="Consolas" pitchFamily="49" charset="0"/>
              </a:rPr>
              <a:t>$ SELECT Kota, AVG(Berat) AS Rata_BB</a:t>
            </a:r>
          </a:p>
          <a:p>
            <a:pPr algn="just" fontAlgn="base"/>
            <a:r>
              <a:rPr lang="id-ID" sz="2800" dirty="0">
                <a:latin typeface="Consolas" pitchFamily="49" charset="0"/>
                <a:cs typeface="Consolas" pitchFamily="49" charset="0"/>
              </a:rPr>
              <a:t>-&gt; FROM karyawan</a:t>
            </a:r>
          </a:p>
          <a:p>
            <a:pPr algn="just" fontAlgn="base"/>
            <a:r>
              <a:rPr lang="id-ID" sz="2800" dirty="0">
                <a:latin typeface="Consolas" pitchFamily="49" charset="0"/>
                <a:cs typeface="Consolas" pitchFamily="49" charset="0"/>
              </a:rPr>
              <a:t>-&gt; GROUP BY </a:t>
            </a:r>
            <a:r>
              <a:rPr lang="id-ID" sz="2800" dirty="0" smtClean="0">
                <a:latin typeface="Consolas" pitchFamily="49" charset="0"/>
                <a:cs typeface="Consolas" pitchFamily="49" charset="0"/>
              </a:rPr>
              <a:t>Kota</a:t>
            </a:r>
          </a:p>
          <a:p>
            <a:pPr algn="just" fontAlgn="base"/>
            <a:r>
              <a:rPr lang="id-ID" sz="2800" dirty="0" smtClean="0">
                <a:latin typeface="Consolas" pitchFamily="49" charset="0"/>
                <a:cs typeface="Consolas" pitchFamily="49" charset="0"/>
              </a:rPr>
              <a:t>-&gt; HAVING Rata_BB &lt; 65;</a:t>
            </a:r>
            <a:endParaRPr lang="id-ID" sz="2800" dirty="0">
              <a:latin typeface="Consolas" pitchFamily="49" charset="0"/>
              <a:cs typeface="Consolas" pitchFamily="49" charset="0"/>
            </a:endParaRPr>
          </a:p>
        </p:txBody>
      </p:sp>
      <p:sp>
        <p:nvSpPr>
          <p:cNvPr id="7" name="Title 1"/>
          <p:cNvSpPr txBox="1">
            <a:spLocks/>
          </p:cNvSpPr>
          <p:nvPr/>
        </p:nvSpPr>
        <p:spPr>
          <a:xfrm>
            <a:off x="4887310" y="-1"/>
            <a:ext cx="4165501"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Having</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97566"/>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75560" y="1245473"/>
            <a:ext cx="7885121" cy="4616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200" b="1" dirty="0">
                <a:solidFill>
                  <a:srgbClr val="009696"/>
                </a:solidFill>
              </a:rPr>
              <a:t>SQL</a:t>
            </a:r>
            <a:r>
              <a:rPr lang="en-US" sz="2200" dirty="0">
                <a:solidFill>
                  <a:srgbClr val="009696"/>
                </a:solidFill>
              </a:rPr>
              <a:t> </a:t>
            </a:r>
            <a:r>
              <a:rPr lang="en-US" sz="2200" dirty="0" smtClean="0">
                <a:solidFill>
                  <a:srgbClr val="009696"/>
                </a:solidFill>
              </a:rPr>
              <a:t>(</a:t>
            </a:r>
            <a:r>
              <a:rPr lang="en-US" sz="2200" i="1" dirty="0" smtClean="0">
                <a:solidFill>
                  <a:srgbClr val="009696"/>
                </a:solidFill>
              </a:rPr>
              <a:t>Structured </a:t>
            </a:r>
            <a:r>
              <a:rPr lang="en-US" sz="2200" i="1" dirty="0">
                <a:solidFill>
                  <a:srgbClr val="009696"/>
                </a:solidFill>
              </a:rPr>
              <a:t>Query </a:t>
            </a:r>
            <a:r>
              <a:rPr lang="en-US" sz="2200" i="1" dirty="0" smtClean="0">
                <a:solidFill>
                  <a:srgbClr val="009696"/>
                </a:solidFill>
              </a:rPr>
              <a:t>Language</a:t>
            </a:r>
            <a:r>
              <a:rPr lang="en-US" sz="2200" dirty="0" smtClean="0">
                <a:solidFill>
                  <a:srgbClr val="009696"/>
                </a:solidFill>
              </a:rPr>
              <a:t>)</a:t>
            </a:r>
            <a:r>
              <a:rPr lang="en-US" sz="2200" dirty="0" smtClean="0"/>
              <a:t> </a:t>
            </a:r>
            <a:r>
              <a:rPr lang="en-US" sz="2200" dirty="0"/>
              <a:t>is used to communicate with a database. </a:t>
            </a:r>
            <a:r>
              <a:rPr lang="en-US" sz="2200" dirty="0" smtClean="0"/>
              <a:t>It’s </a:t>
            </a:r>
            <a:r>
              <a:rPr lang="en-US" sz="2200" dirty="0"/>
              <a:t>the standard language for relational database management systems. SQL statements are used to perform tasks such as update data on a database, or retrieve data from a database</a:t>
            </a:r>
            <a:r>
              <a:rPr lang="en-US" sz="2200" dirty="0" smtClean="0"/>
              <a:t>.</a:t>
            </a:r>
          </a:p>
          <a:p>
            <a:pPr marL="342900" indent="-342900">
              <a:buBlip>
                <a:blip r:embed="rId2"/>
              </a:buBlip>
            </a:pPr>
            <a:endParaRPr lang="en-US" sz="2200" dirty="0" smtClean="0"/>
          </a:p>
          <a:p>
            <a:pPr marL="342900" indent="-342900">
              <a:buBlip>
                <a:blip r:embed="rId2"/>
              </a:buBlip>
            </a:pPr>
            <a:r>
              <a:rPr lang="en-US" sz="2200" dirty="0" smtClean="0"/>
              <a:t>Some </a:t>
            </a:r>
            <a:r>
              <a:rPr lang="en-US" sz="2200" dirty="0"/>
              <a:t>common relational database management systems that use SQL are: Oracle, Sybase, Microsoft SQL Server, Access, Ingres, etc. </a:t>
            </a:r>
            <a:endParaRPr lang="en-US" sz="2200" dirty="0" smtClean="0"/>
          </a:p>
          <a:p>
            <a:pPr marL="342900" indent="-342900">
              <a:buBlip>
                <a:blip r:embed="rId2"/>
              </a:buBlip>
            </a:pPr>
            <a:endParaRPr lang="en-US" sz="2200" dirty="0" smtClean="0"/>
          </a:p>
          <a:p>
            <a:pPr marL="342900" indent="-342900">
              <a:buBlip>
                <a:blip r:embed="rId2"/>
              </a:buBlip>
            </a:pPr>
            <a:r>
              <a:rPr lang="en-US" sz="2200" dirty="0" smtClean="0"/>
              <a:t>The </a:t>
            </a:r>
            <a:r>
              <a:rPr lang="en-US" sz="2200" dirty="0"/>
              <a:t>standard SQL commands such as "Select", "Insert", "Update", "Delete", "Create", and "Drop" can be used to accomplish almost everything that one needs to do with a database</a:t>
            </a:r>
            <a:r>
              <a:rPr lang="en-US" sz="2200" dirty="0" smtClean="0"/>
              <a:t>.</a:t>
            </a:r>
            <a:endParaRPr lang="en-US" sz="2200" dirty="0"/>
          </a:p>
        </p:txBody>
      </p:sp>
      <p:sp>
        <p:nvSpPr>
          <p:cNvPr id="7" name="Title 1"/>
          <p:cNvSpPr txBox="1">
            <a:spLocks/>
          </p:cNvSpPr>
          <p:nvPr/>
        </p:nvSpPr>
        <p:spPr>
          <a:xfrm>
            <a:off x="6180083" y="0"/>
            <a:ext cx="2951558" cy="13400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SQL</a:t>
            </a:r>
            <a:endParaRPr lang="en-US" sz="4000" b="1" dirty="0">
              <a:solidFill>
                <a:srgbClr val="009696"/>
              </a:solidFill>
            </a:endParaRPr>
          </a:p>
        </p:txBody>
      </p:sp>
    </p:spTree>
    <p:extLst>
      <p:ext uri="{BB962C8B-B14F-4D97-AF65-F5344CB8AC3E}">
        <p14:creationId xmlns:p14="http://schemas.microsoft.com/office/powerpoint/2010/main" val="2751475477"/>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2963" y="1671145"/>
            <a:ext cx="8137633" cy="496613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err="1" smtClean="0">
                <a:solidFill>
                  <a:srgbClr val="009696"/>
                </a:solidFill>
              </a:rPr>
              <a:t>Menampilkan</a:t>
            </a:r>
            <a:r>
              <a:rPr lang="en-US" sz="2800" dirty="0" smtClean="0">
                <a:solidFill>
                  <a:srgbClr val="009696"/>
                </a:solidFill>
              </a:rPr>
              <a:t> </a:t>
            </a:r>
            <a:r>
              <a:rPr lang="en-US" sz="2800" dirty="0" err="1">
                <a:solidFill>
                  <a:srgbClr val="009696"/>
                </a:solidFill>
              </a:rPr>
              <a:t>n</a:t>
            </a:r>
            <a:r>
              <a:rPr lang="en-US" sz="2800" dirty="0" err="1" smtClean="0">
                <a:solidFill>
                  <a:srgbClr val="009696"/>
                </a:solidFill>
              </a:rPr>
              <a:t>ama</a:t>
            </a:r>
            <a:r>
              <a:rPr lang="en-US" sz="2800" dirty="0" smtClean="0">
                <a:solidFill>
                  <a:srgbClr val="009696"/>
                </a:solidFill>
              </a:rPr>
              <a:t> &amp; </a:t>
            </a:r>
            <a:r>
              <a:rPr lang="en-US" sz="2800" dirty="0" err="1" smtClean="0">
                <a:solidFill>
                  <a:srgbClr val="009696"/>
                </a:solidFill>
              </a:rPr>
              <a:t>usia</a:t>
            </a:r>
            <a:r>
              <a:rPr lang="en-US" sz="2800" dirty="0" smtClean="0">
                <a:solidFill>
                  <a:srgbClr val="009696"/>
                </a:solidFill>
              </a:rPr>
              <a:t> </a:t>
            </a:r>
            <a:r>
              <a:rPr lang="en-US" sz="2800" dirty="0" err="1" smtClean="0">
                <a:solidFill>
                  <a:srgbClr val="009696"/>
                </a:solidFill>
              </a:rPr>
              <a:t>karyawan</a:t>
            </a:r>
            <a:r>
              <a:rPr lang="en-US" sz="2800" dirty="0" smtClean="0">
                <a:solidFill>
                  <a:srgbClr val="009696"/>
                </a:solidFill>
              </a:rPr>
              <a:t> di</a:t>
            </a:r>
          </a:p>
          <a:p>
            <a:pPr algn="just" fontAlgn="base"/>
            <a:r>
              <a:rPr lang="en-US" sz="2800" dirty="0" smtClean="0">
                <a:solidFill>
                  <a:srgbClr val="009696"/>
                </a:solidFill>
              </a:rPr>
              <a:t>Jakarta, yang </a:t>
            </a:r>
            <a:r>
              <a:rPr lang="en-US" sz="2800" dirty="0" err="1" smtClean="0">
                <a:solidFill>
                  <a:srgbClr val="009696"/>
                </a:solidFill>
              </a:rPr>
              <a:t>usianya</a:t>
            </a:r>
            <a:r>
              <a:rPr lang="en-US" sz="2800" dirty="0" smtClean="0">
                <a:solidFill>
                  <a:srgbClr val="009696"/>
                </a:solidFill>
              </a:rPr>
              <a:t> &gt; rata-rata </a:t>
            </a:r>
            <a:r>
              <a:rPr lang="en-US" sz="2800" dirty="0" err="1" smtClean="0">
                <a:solidFill>
                  <a:srgbClr val="009696"/>
                </a:solidFill>
              </a:rPr>
              <a:t>usia</a:t>
            </a:r>
            <a:endParaRPr lang="en-US" sz="2800" dirty="0" smtClean="0">
              <a:solidFill>
                <a:srgbClr val="009696"/>
              </a:solidFill>
            </a:endParaRPr>
          </a:p>
          <a:p>
            <a:pPr algn="just" fontAlgn="base"/>
            <a:r>
              <a:rPr lang="en-US" sz="2800" dirty="0" err="1" smtClean="0">
                <a:solidFill>
                  <a:srgbClr val="009696"/>
                </a:solidFill>
              </a:rPr>
              <a:t>karyawan</a:t>
            </a:r>
            <a:r>
              <a:rPr lang="en-US" sz="2800" dirty="0" smtClean="0">
                <a:solidFill>
                  <a:srgbClr val="009696"/>
                </a:solidFill>
              </a:rPr>
              <a:t> di Yogyakarta:</a:t>
            </a:r>
          </a:p>
          <a:p>
            <a:pPr algn="just" fontAlgn="base"/>
            <a:endParaRPr lang="en-US" sz="2000" dirty="0" smtClean="0"/>
          </a:p>
          <a:p>
            <a:pPr algn="just" fontAlgn="base"/>
            <a:endParaRPr lang="id-ID" sz="2000" dirty="0" smtClean="0"/>
          </a:p>
          <a:p>
            <a:pPr algn="just" fontAlgn="base"/>
            <a:r>
              <a:rPr lang="en-US" sz="2800" dirty="0" smtClean="0">
                <a:latin typeface="Consolas" pitchFamily="49" charset="0"/>
                <a:cs typeface="Consolas" pitchFamily="49" charset="0"/>
              </a:rPr>
              <a:t>$ SELECT </a:t>
            </a:r>
            <a:r>
              <a:rPr lang="en-US" sz="2800" dirty="0" err="1" smtClean="0">
                <a:latin typeface="Consolas" pitchFamily="49" charset="0"/>
                <a:cs typeface="Consolas" pitchFamily="49" charset="0"/>
              </a:rPr>
              <a:t>Nama</a:t>
            </a:r>
            <a:r>
              <a:rPr lang="en-US" sz="2800" dirty="0" smtClean="0">
                <a:latin typeface="Consolas" pitchFamily="49" charset="0"/>
                <a:cs typeface="Consolas" pitchFamily="49" charset="0"/>
              </a:rPr>
              <a:t>,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FROM </a:t>
            </a:r>
            <a:r>
              <a:rPr lang="en-US" sz="2800" dirty="0" err="1" smtClean="0">
                <a:latin typeface="Consolas" pitchFamily="49" charset="0"/>
                <a:cs typeface="Consolas" pitchFamily="49" charset="0"/>
              </a:rPr>
              <a:t>karyawan</a:t>
            </a:r>
            <a:endParaRPr lang="en-US" sz="2800" dirty="0" smtClean="0">
              <a:latin typeface="Consolas" pitchFamily="49" charset="0"/>
              <a:cs typeface="Consolas" pitchFamily="49" charset="0"/>
            </a:endParaRPr>
          </a:p>
          <a:p>
            <a:pPr algn="just" fontAlgn="base"/>
            <a:r>
              <a:rPr lang="en-US" sz="2800" dirty="0" smtClean="0">
                <a:latin typeface="Consolas" pitchFamily="49" charset="0"/>
                <a:cs typeface="Consolas" pitchFamily="49" charset="0"/>
              </a:rPr>
              <a:t>-&gt; WHERE Kota = ‘Jakarta’ AND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&gt; (</a:t>
            </a:r>
          </a:p>
          <a:p>
            <a:pPr algn="just" fontAlgn="base"/>
            <a:r>
              <a:rPr lang="en-US" sz="2800" dirty="0" smtClean="0">
                <a:latin typeface="Consolas" pitchFamily="49" charset="0"/>
                <a:cs typeface="Consolas" pitchFamily="49" charset="0"/>
              </a:rPr>
              <a:t>-&gt; </a:t>
            </a:r>
            <a:r>
              <a:rPr lang="id-ID" sz="2800" dirty="0" smtClean="0">
                <a:latin typeface="Consolas" pitchFamily="49" charset="0"/>
                <a:cs typeface="Consolas" pitchFamily="49" charset="0"/>
              </a:rPr>
              <a:t>SELECT </a:t>
            </a:r>
            <a:r>
              <a:rPr lang="id-ID" sz="2800" dirty="0">
                <a:latin typeface="Consolas" pitchFamily="49" charset="0"/>
                <a:cs typeface="Consolas" pitchFamily="49" charset="0"/>
              </a:rPr>
              <a:t>AVG(Usia) </a:t>
            </a:r>
            <a:r>
              <a:rPr lang="id-ID" sz="2800" dirty="0" smtClean="0">
                <a:latin typeface="Consolas" pitchFamily="49" charset="0"/>
                <a:cs typeface="Consolas" pitchFamily="49" charset="0"/>
              </a:rPr>
              <a:t>FROM </a:t>
            </a:r>
            <a:r>
              <a:rPr lang="id-ID" sz="2800" dirty="0">
                <a:latin typeface="Consolas" pitchFamily="49" charset="0"/>
                <a:cs typeface="Consolas" pitchFamily="49" charset="0"/>
              </a:rPr>
              <a:t>karyawan</a:t>
            </a:r>
          </a:p>
          <a:p>
            <a:pPr algn="just" fontAlgn="base"/>
            <a:r>
              <a:rPr lang="en-US" sz="2800" dirty="0" smtClean="0">
                <a:latin typeface="Consolas" pitchFamily="49" charset="0"/>
                <a:cs typeface="Consolas" pitchFamily="49" charset="0"/>
              </a:rPr>
              <a:t>-&gt; </a:t>
            </a:r>
            <a:r>
              <a:rPr lang="id-ID" sz="2800" dirty="0" smtClean="0">
                <a:latin typeface="Consolas" pitchFamily="49" charset="0"/>
                <a:cs typeface="Consolas" pitchFamily="49" charset="0"/>
              </a:rPr>
              <a:t>WHERE </a:t>
            </a:r>
            <a:r>
              <a:rPr lang="id-ID" sz="2800" dirty="0">
                <a:latin typeface="Consolas" pitchFamily="49" charset="0"/>
                <a:cs typeface="Consolas" pitchFamily="49" charset="0"/>
              </a:rPr>
              <a:t>Kota = </a:t>
            </a:r>
            <a:r>
              <a:rPr lang="id-ID" sz="2800" dirty="0" smtClean="0">
                <a:latin typeface="Consolas" pitchFamily="49" charset="0"/>
                <a:cs typeface="Consolas" pitchFamily="49" charset="0"/>
              </a:rPr>
              <a:t>‘</a:t>
            </a:r>
            <a:r>
              <a:rPr lang="en-US" sz="2800" dirty="0" err="1" smtClean="0">
                <a:latin typeface="Consolas" pitchFamily="49" charset="0"/>
                <a:cs typeface="Consolas" pitchFamily="49" charset="0"/>
              </a:rPr>
              <a:t>Yogy</a:t>
            </a:r>
            <a:r>
              <a:rPr lang="id-ID" sz="2800" dirty="0" smtClean="0">
                <a:latin typeface="Consolas" pitchFamily="49" charset="0"/>
                <a:cs typeface="Consolas" pitchFamily="49" charset="0"/>
              </a:rPr>
              <a:t>akarta’</a:t>
            </a:r>
            <a:r>
              <a:rPr lang="en-US" sz="2800" dirty="0" smtClean="0">
                <a:latin typeface="Consolas" pitchFamily="49" charset="0"/>
                <a:cs typeface="Consolas" pitchFamily="49" charset="0"/>
              </a:rPr>
              <a:t>)</a:t>
            </a:r>
            <a:r>
              <a:rPr lang="id-ID" sz="2800" dirty="0" smtClean="0">
                <a:latin typeface="Consolas" pitchFamily="49" charset="0"/>
                <a:cs typeface="Consolas" pitchFamily="49" charset="0"/>
              </a:rPr>
              <a:t>;</a:t>
            </a:r>
          </a:p>
        </p:txBody>
      </p:sp>
      <p:sp>
        <p:nvSpPr>
          <p:cNvPr id="7" name="Title 1"/>
          <p:cNvSpPr txBox="1">
            <a:spLocks/>
          </p:cNvSpPr>
          <p:nvPr/>
        </p:nvSpPr>
        <p:spPr>
          <a:xfrm>
            <a:off x="4887310" y="-1"/>
            <a:ext cx="4165501" cy="1481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err="1" smtClean="0">
                <a:solidFill>
                  <a:srgbClr val="009696"/>
                </a:solidFill>
              </a:rPr>
              <a:t>Subquery</a:t>
            </a:r>
            <a:endParaRPr lang="en-US" sz="4000" b="1" dirty="0" smtClean="0">
              <a:solidFill>
                <a:srgbClr val="009696"/>
              </a:solidFill>
            </a:endParaRPr>
          </a:p>
          <a:p>
            <a:pPr algn="ctr"/>
            <a:r>
              <a:rPr lang="en-US" sz="2400" i="1" dirty="0" smtClean="0">
                <a:solidFill>
                  <a:srgbClr val="009696"/>
                </a:solidFill>
              </a:rPr>
              <a:t>Query inside query</a:t>
            </a:r>
            <a:endParaRPr lang="en-US" sz="4000" i="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768187"/>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832963" y="1481957"/>
            <a:ext cx="8137633" cy="515532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err="1" smtClean="0">
                <a:solidFill>
                  <a:srgbClr val="009696"/>
                </a:solidFill>
              </a:rPr>
              <a:t>Menampilkan</a:t>
            </a:r>
            <a:r>
              <a:rPr lang="en-US" sz="2800" dirty="0" smtClean="0">
                <a:solidFill>
                  <a:srgbClr val="009696"/>
                </a:solidFill>
              </a:rPr>
              <a:t> rata-rata </a:t>
            </a:r>
            <a:r>
              <a:rPr lang="en-US" sz="2800" dirty="0" err="1" smtClean="0">
                <a:solidFill>
                  <a:srgbClr val="009696"/>
                </a:solidFill>
              </a:rPr>
              <a:t>usia</a:t>
            </a:r>
            <a:r>
              <a:rPr lang="en-US" sz="2800" dirty="0" smtClean="0">
                <a:solidFill>
                  <a:srgbClr val="009696"/>
                </a:solidFill>
              </a:rPr>
              <a:t> </a:t>
            </a:r>
            <a:r>
              <a:rPr lang="en-US" sz="2800" dirty="0" err="1" smtClean="0">
                <a:solidFill>
                  <a:srgbClr val="009696"/>
                </a:solidFill>
              </a:rPr>
              <a:t>dari</a:t>
            </a:r>
            <a:r>
              <a:rPr lang="en-US" sz="2800" dirty="0" smtClean="0">
                <a:solidFill>
                  <a:srgbClr val="009696"/>
                </a:solidFill>
              </a:rPr>
              <a:t>:</a:t>
            </a:r>
          </a:p>
          <a:p>
            <a:pPr algn="just" fontAlgn="base"/>
            <a:r>
              <a:rPr lang="en-US" sz="2800" dirty="0" err="1" smtClean="0">
                <a:solidFill>
                  <a:srgbClr val="009696"/>
                </a:solidFill>
              </a:rPr>
              <a:t>tabel</a:t>
            </a:r>
            <a:r>
              <a:rPr lang="en-US" sz="2800" dirty="0" smtClean="0">
                <a:solidFill>
                  <a:srgbClr val="009696"/>
                </a:solidFill>
              </a:rPr>
              <a:t> </a:t>
            </a:r>
            <a:r>
              <a:rPr lang="en-US" sz="2800" dirty="0" err="1" smtClean="0">
                <a:solidFill>
                  <a:srgbClr val="009696"/>
                </a:solidFill>
              </a:rPr>
              <a:t>nama</a:t>
            </a:r>
            <a:r>
              <a:rPr lang="en-US" sz="2800" dirty="0" smtClean="0">
                <a:solidFill>
                  <a:srgbClr val="009696"/>
                </a:solidFill>
              </a:rPr>
              <a:t> &amp; </a:t>
            </a:r>
            <a:r>
              <a:rPr lang="en-US" sz="2800" dirty="0" err="1" smtClean="0">
                <a:solidFill>
                  <a:srgbClr val="009696"/>
                </a:solidFill>
              </a:rPr>
              <a:t>usia</a:t>
            </a:r>
            <a:r>
              <a:rPr lang="en-US" sz="2800" dirty="0" smtClean="0">
                <a:solidFill>
                  <a:srgbClr val="009696"/>
                </a:solidFill>
              </a:rPr>
              <a:t> </a:t>
            </a:r>
            <a:r>
              <a:rPr lang="en-US" sz="2800" dirty="0" err="1" smtClean="0">
                <a:solidFill>
                  <a:srgbClr val="009696"/>
                </a:solidFill>
              </a:rPr>
              <a:t>karyawan</a:t>
            </a:r>
            <a:r>
              <a:rPr lang="en-US" sz="2800" dirty="0" smtClean="0">
                <a:solidFill>
                  <a:srgbClr val="009696"/>
                </a:solidFill>
              </a:rPr>
              <a:t> di Jakarta, </a:t>
            </a:r>
          </a:p>
          <a:p>
            <a:pPr algn="just" fontAlgn="base"/>
            <a:r>
              <a:rPr lang="en-US" sz="2800" dirty="0" smtClean="0">
                <a:solidFill>
                  <a:srgbClr val="009696"/>
                </a:solidFill>
              </a:rPr>
              <a:t>yang </a:t>
            </a:r>
            <a:r>
              <a:rPr lang="en-US" sz="2800" dirty="0" err="1" smtClean="0">
                <a:solidFill>
                  <a:srgbClr val="009696"/>
                </a:solidFill>
              </a:rPr>
              <a:t>usianya</a:t>
            </a:r>
            <a:r>
              <a:rPr lang="en-US" sz="2800" dirty="0" smtClean="0">
                <a:solidFill>
                  <a:srgbClr val="009696"/>
                </a:solidFill>
              </a:rPr>
              <a:t> &gt; rata-rata </a:t>
            </a:r>
            <a:r>
              <a:rPr lang="en-US" sz="2800" dirty="0" err="1" smtClean="0">
                <a:solidFill>
                  <a:srgbClr val="009696"/>
                </a:solidFill>
              </a:rPr>
              <a:t>usia</a:t>
            </a:r>
            <a:endParaRPr lang="en-US" sz="2800" dirty="0" smtClean="0">
              <a:solidFill>
                <a:srgbClr val="009696"/>
              </a:solidFill>
            </a:endParaRPr>
          </a:p>
          <a:p>
            <a:pPr algn="just" fontAlgn="base"/>
            <a:r>
              <a:rPr lang="en-US" sz="2800" dirty="0" err="1" smtClean="0">
                <a:solidFill>
                  <a:srgbClr val="009696"/>
                </a:solidFill>
              </a:rPr>
              <a:t>karyawan</a:t>
            </a:r>
            <a:r>
              <a:rPr lang="en-US" sz="2800" dirty="0" smtClean="0">
                <a:solidFill>
                  <a:srgbClr val="009696"/>
                </a:solidFill>
              </a:rPr>
              <a:t> di Yogyakarta:</a:t>
            </a:r>
          </a:p>
          <a:p>
            <a:pPr algn="just" fontAlgn="base"/>
            <a:endParaRPr lang="en-US" sz="2000" dirty="0" smtClean="0"/>
          </a:p>
          <a:p>
            <a:pPr algn="just" fontAlgn="base"/>
            <a:endParaRPr lang="id-ID" sz="2000" dirty="0" smtClean="0"/>
          </a:p>
          <a:p>
            <a:pPr algn="just" fontAlgn="base"/>
            <a:r>
              <a:rPr lang="en-US" sz="2800" dirty="0" smtClean="0">
                <a:latin typeface="Consolas" pitchFamily="49" charset="0"/>
                <a:cs typeface="Consolas" pitchFamily="49" charset="0"/>
              </a:rPr>
              <a:t>$ SELECT AVG(</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AS </a:t>
            </a:r>
            <a:r>
              <a:rPr lang="en-US" sz="2800" dirty="0" err="1" smtClean="0">
                <a:latin typeface="Consolas" pitchFamily="49" charset="0"/>
                <a:cs typeface="Consolas" pitchFamily="49" charset="0"/>
              </a:rPr>
              <a:t>Rata_Usia</a:t>
            </a:r>
            <a:r>
              <a:rPr lang="en-US" sz="2800" dirty="0" smtClean="0">
                <a:latin typeface="Consolas" pitchFamily="49" charset="0"/>
                <a:cs typeface="Consolas" pitchFamily="49" charset="0"/>
              </a:rPr>
              <a:t> FROM</a:t>
            </a:r>
          </a:p>
          <a:p>
            <a:pPr algn="just" fontAlgn="base"/>
            <a:r>
              <a:rPr lang="en-US" sz="2800" dirty="0" smtClean="0">
                <a:latin typeface="Consolas" pitchFamily="49" charset="0"/>
                <a:cs typeface="Consolas" pitchFamily="49" charset="0"/>
              </a:rPr>
              <a:t>-&gt; (SELECT </a:t>
            </a:r>
            <a:r>
              <a:rPr lang="en-US" sz="2800" dirty="0" err="1" smtClean="0">
                <a:latin typeface="Consolas" pitchFamily="49" charset="0"/>
                <a:cs typeface="Consolas" pitchFamily="49" charset="0"/>
              </a:rPr>
              <a:t>Nama</a:t>
            </a:r>
            <a:r>
              <a:rPr lang="en-US" sz="2800" dirty="0" smtClean="0">
                <a:latin typeface="Consolas" pitchFamily="49" charset="0"/>
                <a:cs typeface="Consolas" pitchFamily="49" charset="0"/>
              </a:rPr>
              <a:t>,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FROM </a:t>
            </a:r>
            <a:r>
              <a:rPr lang="en-US" sz="2800" dirty="0" err="1" smtClean="0">
                <a:latin typeface="Consolas" pitchFamily="49" charset="0"/>
                <a:cs typeface="Consolas" pitchFamily="49" charset="0"/>
              </a:rPr>
              <a:t>karyawan</a:t>
            </a:r>
            <a:endParaRPr lang="en-US" sz="2800" dirty="0" smtClean="0">
              <a:latin typeface="Consolas" pitchFamily="49" charset="0"/>
              <a:cs typeface="Consolas" pitchFamily="49" charset="0"/>
            </a:endParaRPr>
          </a:p>
          <a:p>
            <a:pPr algn="just" fontAlgn="base"/>
            <a:r>
              <a:rPr lang="en-US" sz="2800" dirty="0" smtClean="0">
                <a:latin typeface="Consolas" pitchFamily="49" charset="0"/>
                <a:cs typeface="Consolas" pitchFamily="49" charset="0"/>
              </a:rPr>
              <a:t>-&gt; WHERE Kota = ‘Jakarta’ AND </a:t>
            </a:r>
            <a:r>
              <a:rPr lang="en-US" sz="2800" dirty="0" err="1" smtClean="0">
                <a:latin typeface="Consolas" pitchFamily="49" charset="0"/>
                <a:cs typeface="Consolas" pitchFamily="49" charset="0"/>
              </a:rPr>
              <a:t>Usia</a:t>
            </a:r>
            <a:r>
              <a:rPr lang="en-US" sz="2800" dirty="0" smtClean="0">
                <a:latin typeface="Consolas" pitchFamily="49" charset="0"/>
                <a:cs typeface="Consolas" pitchFamily="49" charset="0"/>
              </a:rPr>
              <a:t> &gt; (</a:t>
            </a:r>
          </a:p>
          <a:p>
            <a:pPr algn="just" fontAlgn="base"/>
            <a:r>
              <a:rPr lang="en-US" sz="2800" dirty="0" smtClean="0">
                <a:latin typeface="Consolas" pitchFamily="49" charset="0"/>
                <a:cs typeface="Consolas" pitchFamily="49" charset="0"/>
              </a:rPr>
              <a:t>-&gt; </a:t>
            </a:r>
            <a:r>
              <a:rPr lang="id-ID" sz="2800" dirty="0" smtClean="0">
                <a:latin typeface="Consolas" pitchFamily="49" charset="0"/>
                <a:cs typeface="Consolas" pitchFamily="49" charset="0"/>
              </a:rPr>
              <a:t>SELECT </a:t>
            </a:r>
            <a:r>
              <a:rPr lang="id-ID" sz="2800" dirty="0">
                <a:latin typeface="Consolas" pitchFamily="49" charset="0"/>
                <a:cs typeface="Consolas" pitchFamily="49" charset="0"/>
              </a:rPr>
              <a:t>AVG(Usia) </a:t>
            </a:r>
            <a:r>
              <a:rPr lang="id-ID" sz="2800" dirty="0" smtClean="0">
                <a:latin typeface="Consolas" pitchFamily="49" charset="0"/>
                <a:cs typeface="Consolas" pitchFamily="49" charset="0"/>
              </a:rPr>
              <a:t>FROM </a:t>
            </a:r>
            <a:r>
              <a:rPr lang="id-ID" sz="2800" dirty="0">
                <a:latin typeface="Consolas" pitchFamily="49" charset="0"/>
                <a:cs typeface="Consolas" pitchFamily="49" charset="0"/>
              </a:rPr>
              <a:t>karyawan</a:t>
            </a:r>
          </a:p>
          <a:p>
            <a:pPr algn="just" fontAlgn="base"/>
            <a:r>
              <a:rPr lang="en-US" sz="2800" dirty="0" smtClean="0">
                <a:latin typeface="Consolas" pitchFamily="49" charset="0"/>
                <a:cs typeface="Consolas" pitchFamily="49" charset="0"/>
              </a:rPr>
              <a:t>-&gt; </a:t>
            </a:r>
            <a:r>
              <a:rPr lang="id-ID" sz="2800" dirty="0" smtClean="0">
                <a:latin typeface="Consolas" pitchFamily="49" charset="0"/>
                <a:cs typeface="Consolas" pitchFamily="49" charset="0"/>
              </a:rPr>
              <a:t>WHERE </a:t>
            </a:r>
            <a:r>
              <a:rPr lang="id-ID" sz="2800" dirty="0">
                <a:latin typeface="Consolas" pitchFamily="49" charset="0"/>
                <a:cs typeface="Consolas" pitchFamily="49" charset="0"/>
              </a:rPr>
              <a:t>Kota = </a:t>
            </a:r>
            <a:r>
              <a:rPr lang="id-ID" sz="2800" dirty="0" smtClean="0">
                <a:latin typeface="Consolas" pitchFamily="49" charset="0"/>
                <a:cs typeface="Consolas" pitchFamily="49" charset="0"/>
              </a:rPr>
              <a:t>‘</a:t>
            </a:r>
            <a:r>
              <a:rPr lang="en-US" sz="2800" dirty="0" err="1" smtClean="0">
                <a:latin typeface="Consolas" pitchFamily="49" charset="0"/>
                <a:cs typeface="Consolas" pitchFamily="49" charset="0"/>
              </a:rPr>
              <a:t>Yogy</a:t>
            </a:r>
            <a:r>
              <a:rPr lang="id-ID" sz="2800" dirty="0" smtClean="0">
                <a:latin typeface="Consolas" pitchFamily="49" charset="0"/>
                <a:cs typeface="Consolas" pitchFamily="49" charset="0"/>
              </a:rPr>
              <a:t>akarta’</a:t>
            </a:r>
            <a:r>
              <a:rPr lang="en-US" sz="2800" dirty="0" smtClean="0">
                <a:latin typeface="Consolas" pitchFamily="49" charset="0"/>
                <a:cs typeface="Consolas" pitchFamily="49" charset="0"/>
              </a:rPr>
              <a:t>))</a:t>
            </a:r>
            <a:r>
              <a:rPr lang="id-ID" sz="2800" dirty="0" smtClean="0">
                <a:latin typeface="Consolas" pitchFamily="49" charset="0"/>
                <a:cs typeface="Consolas" pitchFamily="49" charset="0"/>
              </a:rPr>
              <a:t>;</a:t>
            </a:r>
          </a:p>
        </p:txBody>
      </p:sp>
      <p:sp>
        <p:nvSpPr>
          <p:cNvPr id="7" name="Title 1"/>
          <p:cNvSpPr txBox="1">
            <a:spLocks/>
          </p:cNvSpPr>
          <p:nvPr/>
        </p:nvSpPr>
        <p:spPr>
          <a:xfrm>
            <a:off x="3783724" y="-1"/>
            <a:ext cx="5269087" cy="14819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err="1">
                <a:solidFill>
                  <a:srgbClr val="009696"/>
                </a:solidFill>
              </a:rPr>
              <a:t>Subquery</a:t>
            </a:r>
            <a:r>
              <a:rPr lang="en-US" sz="4000" b="1" dirty="0">
                <a:solidFill>
                  <a:srgbClr val="009696"/>
                </a:solidFill>
              </a:rPr>
              <a:t> </a:t>
            </a:r>
            <a:r>
              <a:rPr lang="en-US" sz="4000" b="1" dirty="0" smtClean="0">
                <a:solidFill>
                  <a:srgbClr val="009696"/>
                </a:solidFill>
              </a:rPr>
              <a:t>From</a:t>
            </a:r>
            <a:endParaRPr lang="en-US" sz="4000" i="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835230"/>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urwadhika\Lintang Purwadhika Design\0 LIN Purwadhika\2e6af2_93c0539ab65941ca877fc5bbb1615371-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urwadhika\Lintang Purwadhika Design\0 LIN Purwadhika\Logo Purwadhika 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1238" y="6035675"/>
            <a:ext cx="2974975" cy="4635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1"/>
            <a:ext cx="9144000" cy="5943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50000" i="1" dirty="0" smtClean="0">
                <a:solidFill>
                  <a:srgbClr val="009696"/>
                </a:solidFill>
              </a:rPr>
              <a:t>?</a:t>
            </a:r>
            <a:endParaRPr lang="en-US" sz="50000" b="1" dirty="0">
              <a:solidFill>
                <a:srgbClr val="009696"/>
              </a:solidFill>
            </a:endParaRPr>
          </a:p>
        </p:txBody>
      </p:sp>
      <p:sp>
        <p:nvSpPr>
          <p:cNvPr id="5" name="Title 1"/>
          <p:cNvSpPr txBox="1">
            <a:spLocks/>
          </p:cNvSpPr>
          <p:nvPr/>
        </p:nvSpPr>
        <p:spPr>
          <a:xfrm>
            <a:off x="0" y="1"/>
            <a:ext cx="9143999" cy="60356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8000" b="1" dirty="0" smtClean="0">
                <a:solidFill>
                  <a:schemeClr val="bg1"/>
                </a:solidFill>
                <a:latin typeface="Gotham Black" panose="02000603040000020004" pitchFamily="2" charset="0"/>
              </a:rPr>
              <a:t>How to Work</a:t>
            </a:r>
          </a:p>
          <a:p>
            <a:pPr algn="ctr">
              <a:lnSpc>
                <a:spcPct val="100000"/>
              </a:lnSpc>
            </a:pPr>
            <a:r>
              <a:rPr lang="en-US" sz="8000" b="1" dirty="0" smtClean="0">
                <a:solidFill>
                  <a:schemeClr val="bg1"/>
                </a:solidFill>
                <a:latin typeface="Gotham Black" panose="02000603040000020004" pitchFamily="2" charset="0"/>
              </a:rPr>
              <a:t>With MySQL </a:t>
            </a:r>
          </a:p>
          <a:p>
            <a:pPr algn="ctr">
              <a:lnSpc>
                <a:spcPct val="100000"/>
              </a:lnSpc>
            </a:pPr>
            <a:r>
              <a:rPr lang="en-US" sz="8000" b="1" dirty="0" smtClean="0">
                <a:solidFill>
                  <a:schemeClr val="bg1"/>
                </a:solidFill>
                <a:latin typeface="Gotham Black" panose="02000603040000020004" pitchFamily="2" charset="0"/>
              </a:rPr>
              <a:t>GUI Tools</a:t>
            </a:r>
            <a:endParaRPr lang="en-US" sz="8000" b="1" dirty="0">
              <a:solidFill>
                <a:schemeClr val="bg1"/>
              </a:solidFill>
              <a:latin typeface="Gotham Black" panose="02000603040000020004" pitchFamily="2" charset="0"/>
            </a:endParaRPr>
          </a:p>
        </p:txBody>
      </p:sp>
    </p:spTree>
    <p:extLst>
      <p:ext uri="{BB962C8B-B14F-4D97-AF65-F5344CB8AC3E}">
        <p14:creationId xmlns:p14="http://schemas.microsoft.com/office/powerpoint/2010/main" val="860528685"/>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1532" y="34872"/>
            <a:ext cx="8639503" cy="12894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Working with GUI</a:t>
            </a:r>
          </a:p>
          <a:p>
            <a:pPr algn="r"/>
            <a:r>
              <a:rPr lang="en-US" sz="2400" b="1" i="1" dirty="0" smtClean="0">
                <a:solidFill>
                  <a:srgbClr val="009696"/>
                </a:solidFill>
              </a:rPr>
              <a:t>#1 Installing MySQL Workbench</a:t>
            </a:r>
            <a:endParaRPr lang="en-US" sz="2200" i="1" dirty="0"/>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99" y="145870"/>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423" t="19936" r="15204" b="10289"/>
          <a:stretch/>
        </p:blipFill>
        <p:spPr bwMode="auto">
          <a:xfrm>
            <a:off x="228600" y="1382681"/>
            <a:ext cx="8686800" cy="4404289"/>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2614890"/>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04958" y="34872"/>
            <a:ext cx="8529139" cy="12894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Working with GUI</a:t>
            </a:r>
          </a:p>
          <a:p>
            <a:pPr algn="r"/>
            <a:r>
              <a:rPr lang="en-US" sz="2200" b="1" i="1" dirty="0" smtClean="0">
                <a:solidFill>
                  <a:srgbClr val="009696"/>
                </a:solidFill>
              </a:rPr>
              <a:t>#2 Activate MySQL &amp; Connect to Workbench</a:t>
            </a:r>
            <a:endParaRPr lang="en-US" sz="2200" i="1" dirty="0"/>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99" y="145870"/>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6038193" y="5849007"/>
            <a:ext cx="2979683" cy="10089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3738" y="1403127"/>
            <a:ext cx="9169498" cy="5155326"/>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11670549"/>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1532" y="34873"/>
            <a:ext cx="8639503" cy="11081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Working with GUI</a:t>
            </a:r>
          </a:p>
          <a:p>
            <a:pPr algn="r"/>
            <a:r>
              <a:rPr lang="en-US" sz="2400" b="1" i="1" dirty="0" smtClean="0">
                <a:solidFill>
                  <a:srgbClr val="009696"/>
                </a:solidFill>
              </a:rPr>
              <a:t>#3 Happy Querying! </a:t>
            </a:r>
            <a:endParaRPr lang="en-US" sz="2200" i="1" dirty="0"/>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99" y="145870"/>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8355" b="26547"/>
          <a:stretch/>
        </p:blipFill>
        <p:spPr bwMode="auto">
          <a:xfrm>
            <a:off x="560990" y="1294740"/>
            <a:ext cx="8754460" cy="5864773"/>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977718" y="3238500"/>
            <a:ext cx="2470245" cy="98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5977718" y="3382527"/>
            <a:ext cx="2470245" cy="738664"/>
          </a:xfrm>
          <a:prstGeom prst="rect">
            <a:avLst/>
          </a:prstGeom>
          <a:noFill/>
        </p:spPr>
        <p:txBody>
          <a:bodyPr wrap="square" rtlCol="0">
            <a:spAutoFit/>
          </a:bodyPr>
          <a:lstStyle/>
          <a:p>
            <a:pPr algn="ctr"/>
            <a:r>
              <a:rPr lang="en-US" sz="2100" dirty="0" smtClean="0">
                <a:solidFill>
                  <a:schemeClr val="bg1"/>
                </a:solidFill>
                <a:latin typeface="Gotham Medium" pitchFamily="2" charset="0"/>
              </a:rPr>
              <a:t>Insert &amp; execute</a:t>
            </a:r>
          </a:p>
          <a:p>
            <a:pPr algn="ctr"/>
            <a:r>
              <a:rPr lang="en-US" sz="2100" dirty="0" smtClean="0">
                <a:solidFill>
                  <a:schemeClr val="bg1"/>
                </a:solidFill>
                <a:latin typeface="Gotham Medium" pitchFamily="2" charset="0"/>
              </a:rPr>
              <a:t>query here!</a:t>
            </a:r>
            <a:endParaRPr lang="en-US" sz="2100" dirty="0">
              <a:solidFill>
                <a:schemeClr val="bg1"/>
              </a:solidFill>
              <a:latin typeface="Gotham Medium" pitchFamily="2" charset="0"/>
            </a:endParaRPr>
          </a:p>
        </p:txBody>
      </p:sp>
      <p:sp>
        <p:nvSpPr>
          <p:cNvPr id="9" name="Rectangle 8"/>
          <p:cNvSpPr/>
          <p:nvPr/>
        </p:nvSpPr>
        <p:spPr>
          <a:xfrm>
            <a:off x="5977718" y="5354076"/>
            <a:ext cx="2470245" cy="98862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5977718" y="5466571"/>
            <a:ext cx="2470245" cy="769441"/>
          </a:xfrm>
          <a:prstGeom prst="rect">
            <a:avLst/>
          </a:prstGeom>
          <a:noFill/>
        </p:spPr>
        <p:txBody>
          <a:bodyPr wrap="square" rtlCol="0">
            <a:spAutoFit/>
          </a:bodyPr>
          <a:lstStyle/>
          <a:p>
            <a:pPr algn="ctr"/>
            <a:r>
              <a:rPr lang="en-US" sz="2200" dirty="0" smtClean="0">
                <a:solidFill>
                  <a:schemeClr val="bg1"/>
                </a:solidFill>
                <a:latin typeface="Gotham Medium" pitchFamily="2" charset="0"/>
              </a:rPr>
              <a:t>Result will be</a:t>
            </a:r>
          </a:p>
          <a:p>
            <a:pPr algn="ctr"/>
            <a:r>
              <a:rPr lang="en-US" sz="2200" dirty="0" smtClean="0">
                <a:solidFill>
                  <a:schemeClr val="bg1"/>
                </a:solidFill>
                <a:latin typeface="Gotham Medium" pitchFamily="2" charset="0"/>
              </a:rPr>
              <a:t>shown here.</a:t>
            </a:r>
            <a:endParaRPr lang="en-US" sz="2200" dirty="0">
              <a:solidFill>
                <a:schemeClr val="bg1"/>
              </a:solidFill>
              <a:latin typeface="Gotham Medium" pitchFamily="2" charset="0"/>
            </a:endParaRPr>
          </a:p>
        </p:txBody>
      </p:sp>
      <p:sp>
        <p:nvSpPr>
          <p:cNvPr id="4" name="Right Arrow 3"/>
          <p:cNvSpPr/>
          <p:nvPr/>
        </p:nvSpPr>
        <p:spPr>
          <a:xfrm flipH="1">
            <a:off x="5370394" y="3417866"/>
            <a:ext cx="668740" cy="6687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Right Arrow 10"/>
          <p:cNvSpPr/>
          <p:nvPr/>
        </p:nvSpPr>
        <p:spPr>
          <a:xfrm flipH="1">
            <a:off x="5386316" y="5533442"/>
            <a:ext cx="668740" cy="66874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318158"/>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1532" y="34873"/>
            <a:ext cx="8734096" cy="11081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Working with GUI</a:t>
            </a:r>
          </a:p>
          <a:p>
            <a:pPr algn="r"/>
            <a:r>
              <a:rPr lang="en-US" sz="2400" b="1" i="1" dirty="0" smtClean="0">
                <a:solidFill>
                  <a:srgbClr val="009696"/>
                </a:solidFill>
              </a:rPr>
              <a:t>#4 Easier data processing</a:t>
            </a:r>
            <a:endParaRPr lang="en-US" sz="2200" i="1" dirty="0"/>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399" y="145870"/>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824" t="13459" r="56474" b="35667"/>
          <a:stretch/>
        </p:blipFill>
        <p:spPr bwMode="auto">
          <a:xfrm>
            <a:off x="1113852" y="1213942"/>
            <a:ext cx="6947827" cy="4653844"/>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ame 4"/>
          <p:cNvSpPr/>
          <p:nvPr/>
        </p:nvSpPr>
        <p:spPr>
          <a:xfrm>
            <a:off x="4398580" y="2506717"/>
            <a:ext cx="3153102" cy="457200"/>
          </a:xfrm>
          <a:prstGeom prst="frame">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6747726" y="3076559"/>
            <a:ext cx="1087735" cy="1200329"/>
          </a:xfrm>
          <a:prstGeom prst="rect">
            <a:avLst/>
          </a:prstGeom>
          <a:noFill/>
        </p:spPr>
        <p:txBody>
          <a:bodyPr wrap="square" rtlCol="0">
            <a:spAutoFit/>
          </a:bodyPr>
          <a:lstStyle/>
          <a:p>
            <a:pPr algn="ctr"/>
            <a:r>
              <a:rPr lang="en-US" sz="2400" b="1" dirty="0" smtClean="0">
                <a:solidFill>
                  <a:srgbClr val="FF0000"/>
                </a:solidFill>
                <a:latin typeface="Gotham Medium" pitchFamily="2" charset="0"/>
              </a:rPr>
              <a:t>Click</a:t>
            </a:r>
          </a:p>
          <a:p>
            <a:pPr algn="ctr"/>
            <a:r>
              <a:rPr lang="en-US" sz="2400" b="1" dirty="0" smtClean="0">
                <a:solidFill>
                  <a:srgbClr val="FF0000"/>
                </a:solidFill>
                <a:latin typeface="Gotham Medium" pitchFamily="2" charset="0"/>
              </a:rPr>
              <a:t>Then</a:t>
            </a:r>
          </a:p>
          <a:p>
            <a:pPr algn="ctr"/>
            <a:r>
              <a:rPr lang="en-US" sz="2400" b="1" dirty="0" smtClean="0">
                <a:solidFill>
                  <a:srgbClr val="FF0000"/>
                </a:solidFill>
                <a:latin typeface="Gotham Medium" pitchFamily="2" charset="0"/>
              </a:rPr>
              <a:t>Edit!</a:t>
            </a:r>
            <a:endParaRPr lang="en-US" sz="2400" b="1" dirty="0">
              <a:solidFill>
                <a:srgbClr val="FF0000"/>
              </a:solidFill>
              <a:latin typeface="Gotham Medium" pitchFamily="2" charset="0"/>
            </a:endParaRPr>
          </a:p>
        </p:txBody>
      </p:sp>
    </p:spTree>
    <p:extLst>
      <p:ext uri="{BB962C8B-B14F-4D97-AF65-F5344CB8AC3E}">
        <p14:creationId xmlns:p14="http://schemas.microsoft.com/office/powerpoint/2010/main" val="456302271"/>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1340070"/>
            <a:ext cx="9143999" cy="104083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400" dirty="0" err="1" smtClean="0"/>
              <a:t>Buat</a:t>
            </a:r>
            <a:r>
              <a:rPr lang="en-US" sz="2400" dirty="0" smtClean="0"/>
              <a:t> 2 </a:t>
            </a:r>
            <a:r>
              <a:rPr lang="en-US" sz="2400" dirty="0" err="1" smtClean="0"/>
              <a:t>tabel</a:t>
            </a:r>
            <a:r>
              <a:rPr lang="en-US" sz="2400" dirty="0" smtClean="0"/>
              <a:t> </a:t>
            </a:r>
            <a:r>
              <a:rPr lang="en-US" sz="2400" dirty="0" err="1" smtClean="0"/>
              <a:t>dengan</a:t>
            </a:r>
            <a:r>
              <a:rPr lang="en-US" sz="2400" dirty="0" smtClean="0"/>
              <a:t> 1 </a:t>
            </a:r>
            <a:r>
              <a:rPr lang="en-US" sz="2400" dirty="0" err="1" smtClean="0"/>
              <a:t>kolom</a:t>
            </a:r>
            <a:r>
              <a:rPr lang="en-US" sz="2400" dirty="0" smtClean="0"/>
              <a:t> yang </a:t>
            </a:r>
            <a:r>
              <a:rPr lang="en-US" sz="2400" dirty="0" err="1" smtClean="0"/>
              <a:t>beririsan</a:t>
            </a:r>
            <a:r>
              <a:rPr lang="en-US" sz="2400" dirty="0" smtClean="0"/>
              <a:t>,</a:t>
            </a:r>
          </a:p>
          <a:p>
            <a:pPr algn="ctr" fontAlgn="base"/>
            <a:r>
              <a:rPr lang="en-US" sz="2400" dirty="0" err="1" smtClean="0"/>
              <a:t>dalam</a:t>
            </a:r>
            <a:r>
              <a:rPr lang="en-US" sz="2400" dirty="0" smtClean="0"/>
              <a:t> </a:t>
            </a:r>
            <a:r>
              <a:rPr lang="en-US" sz="2400" dirty="0" err="1" smtClean="0"/>
              <a:t>contoh</a:t>
            </a:r>
            <a:r>
              <a:rPr lang="en-US" sz="2400" dirty="0" smtClean="0"/>
              <a:t> kali </a:t>
            </a:r>
            <a:r>
              <a:rPr lang="en-US" sz="2400" dirty="0" err="1" smtClean="0"/>
              <a:t>ini</a:t>
            </a:r>
            <a:r>
              <a:rPr lang="en-US" sz="2400" dirty="0" smtClean="0"/>
              <a:t> </a:t>
            </a:r>
            <a:r>
              <a:rPr lang="en-US" sz="2400" dirty="0" err="1" smtClean="0"/>
              <a:t>yaitu</a:t>
            </a:r>
            <a:r>
              <a:rPr lang="en-US" sz="2400" dirty="0" smtClean="0"/>
              <a:t> </a:t>
            </a:r>
            <a:r>
              <a:rPr lang="en-US" sz="2400" dirty="0" err="1" smtClean="0"/>
              <a:t>kolom</a:t>
            </a:r>
            <a:r>
              <a:rPr lang="en-US" sz="2400" dirty="0" smtClean="0"/>
              <a:t> ‘id’ </a:t>
            </a:r>
          </a:p>
          <a:p>
            <a:pPr algn="ctr" fontAlgn="base"/>
            <a:r>
              <a:rPr lang="en-US" sz="2400" dirty="0" smtClean="0"/>
              <a:t>(</a:t>
            </a:r>
            <a:r>
              <a:rPr lang="en-US" sz="2400" dirty="0" err="1" smtClean="0"/>
              <a:t>nama</a:t>
            </a:r>
            <a:r>
              <a:rPr lang="en-US" sz="2400" dirty="0" smtClean="0"/>
              <a:t> </a:t>
            </a:r>
            <a:r>
              <a:rPr lang="en-US" sz="2400" dirty="0" err="1" smtClean="0"/>
              <a:t>kolom</a:t>
            </a:r>
            <a:r>
              <a:rPr lang="en-US" sz="2400" dirty="0" smtClean="0"/>
              <a:t> </a:t>
            </a:r>
            <a:r>
              <a:rPr lang="en-US" sz="2400" dirty="0" err="1" smtClean="0"/>
              <a:t>tidak</a:t>
            </a:r>
            <a:r>
              <a:rPr lang="en-US" sz="2400" dirty="0" smtClean="0"/>
              <a:t> </a:t>
            </a:r>
            <a:r>
              <a:rPr lang="en-US" sz="2400" dirty="0" err="1" smtClean="0"/>
              <a:t>harus</a:t>
            </a:r>
            <a:r>
              <a:rPr lang="en-US" sz="2400" dirty="0" smtClean="0"/>
              <a:t> </a:t>
            </a:r>
            <a:r>
              <a:rPr lang="en-US" sz="2400" dirty="0" err="1" smtClean="0"/>
              <a:t>sama</a:t>
            </a:r>
            <a:r>
              <a:rPr lang="en-US" sz="2400" dirty="0" smtClean="0"/>
              <a:t>).</a:t>
            </a:r>
            <a:endParaRPr lang="id-ID" sz="2400" dirty="0" smtClean="0"/>
          </a:p>
        </p:txBody>
      </p:sp>
      <p:sp>
        <p:nvSpPr>
          <p:cNvPr id="7" name="Title 1"/>
          <p:cNvSpPr txBox="1">
            <a:spLocks/>
          </p:cNvSpPr>
          <p:nvPr/>
        </p:nvSpPr>
        <p:spPr>
          <a:xfrm>
            <a:off x="4312720" y="-1"/>
            <a:ext cx="4831944"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Join Table</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grpSp>
        <p:nvGrpSpPr>
          <p:cNvPr id="5129" name="Group 5128"/>
          <p:cNvGrpSpPr/>
          <p:nvPr/>
        </p:nvGrpSpPr>
        <p:grpSpPr>
          <a:xfrm>
            <a:off x="1639609" y="2538563"/>
            <a:ext cx="2581258" cy="2298899"/>
            <a:chOff x="741413" y="2380908"/>
            <a:chExt cx="2581258" cy="2298899"/>
          </a:xfrm>
        </p:grpSpPr>
        <p:pic>
          <p:nvPicPr>
            <p:cNvPr id="512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345" t="40048" r="88807" b="49684"/>
            <a:stretch/>
          </p:blipFill>
          <p:spPr bwMode="auto">
            <a:xfrm>
              <a:off x="741413" y="2995765"/>
              <a:ext cx="2581258" cy="1684042"/>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1"/>
            <p:cNvSpPr txBox="1">
              <a:spLocks/>
            </p:cNvSpPr>
            <p:nvPr/>
          </p:nvSpPr>
          <p:spPr>
            <a:xfrm>
              <a:off x="741413" y="2380908"/>
              <a:ext cx="2581258"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err="1" smtClean="0">
                  <a:solidFill>
                    <a:srgbClr val="009696"/>
                  </a:solidFill>
                </a:rPr>
                <a:t>cabang</a:t>
              </a:r>
              <a:endParaRPr lang="id-ID" sz="2800" i="1" dirty="0" smtClean="0">
                <a:solidFill>
                  <a:srgbClr val="009696"/>
                </a:solidFill>
              </a:endParaRPr>
            </a:p>
          </p:txBody>
        </p:sp>
      </p:grpSp>
      <p:cxnSp>
        <p:nvCxnSpPr>
          <p:cNvPr id="19" name="Straight Arrow Connector 18"/>
          <p:cNvCxnSpPr/>
          <p:nvPr/>
        </p:nvCxnSpPr>
        <p:spPr>
          <a:xfrm>
            <a:off x="2096804" y="5092259"/>
            <a:ext cx="0" cy="614854"/>
          </a:xfrm>
          <a:prstGeom prst="straightConnector1">
            <a:avLst/>
          </a:prstGeom>
          <a:ln w="762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096814" y="5707113"/>
            <a:ext cx="5123779" cy="4"/>
          </a:xfrm>
          <a:prstGeom prst="straightConnector1">
            <a:avLst/>
          </a:prstGeom>
          <a:ln w="7620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7220593" y="5092259"/>
            <a:ext cx="0" cy="614854"/>
          </a:xfrm>
          <a:prstGeom prst="straightConnector1">
            <a:avLst/>
          </a:prstGeom>
          <a:ln w="762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130" name="Group 5129"/>
          <p:cNvGrpSpPr/>
          <p:nvPr/>
        </p:nvGrpSpPr>
        <p:grpSpPr>
          <a:xfrm>
            <a:off x="4997667" y="2538563"/>
            <a:ext cx="2673751" cy="2314637"/>
            <a:chOff x="5013433" y="2396673"/>
            <a:chExt cx="2673751" cy="2314637"/>
          </a:xfrm>
        </p:grpSpPr>
        <p:sp>
          <p:nvSpPr>
            <p:cNvPr id="10" name="Title 1"/>
            <p:cNvSpPr txBox="1">
              <a:spLocks/>
            </p:cNvSpPr>
            <p:nvPr/>
          </p:nvSpPr>
          <p:spPr>
            <a:xfrm>
              <a:off x="5013433" y="2396673"/>
              <a:ext cx="2617076"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smtClean="0">
                  <a:solidFill>
                    <a:srgbClr val="009696"/>
                  </a:solidFill>
                </a:rPr>
                <a:t>member</a:t>
              </a:r>
              <a:endParaRPr lang="id-ID" sz="2800" i="1" dirty="0" smtClean="0">
                <a:solidFill>
                  <a:srgbClr val="009696"/>
                </a:solidFill>
              </a:endParaRPr>
            </a:p>
          </p:txBody>
        </p:sp>
        <p:pic>
          <p:nvPicPr>
            <p:cNvPr id="5128"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376" t="39988" r="88659" b="49592"/>
            <a:stretch/>
          </p:blipFill>
          <p:spPr bwMode="auto">
            <a:xfrm>
              <a:off x="5013433" y="2964261"/>
              <a:ext cx="2673751" cy="1747049"/>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50" name="Title 1"/>
          <p:cNvSpPr txBox="1">
            <a:spLocks/>
          </p:cNvSpPr>
          <p:nvPr/>
        </p:nvSpPr>
        <p:spPr>
          <a:xfrm>
            <a:off x="2096814" y="5092259"/>
            <a:ext cx="5123779" cy="6148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2400" b="1" dirty="0" smtClean="0">
                <a:solidFill>
                  <a:srgbClr val="009696"/>
                </a:solidFill>
              </a:rPr>
              <a:t>Foreign Key</a:t>
            </a:r>
            <a:endParaRPr lang="en-US" sz="2400" b="1" dirty="0">
              <a:solidFill>
                <a:srgbClr val="009696"/>
              </a:solidFill>
            </a:endParaRPr>
          </a:p>
        </p:txBody>
      </p:sp>
    </p:spTree>
    <p:extLst>
      <p:ext uri="{BB962C8B-B14F-4D97-AF65-F5344CB8AC3E}">
        <p14:creationId xmlns:p14="http://schemas.microsoft.com/office/powerpoint/2010/main" val="3978938272"/>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61482" y="1408494"/>
            <a:ext cx="7966953" cy="17499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fontAlgn="base"/>
            <a:r>
              <a:rPr lang="en-US" sz="2000" dirty="0"/>
              <a:t>The MySQL INNER JOIN clause matches rows in one table with rows in other tables and allows you to query rows that contain columns from both tables.</a:t>
            </a:r>
          </a:p>
          <a:p>
            <a:pPr fontAlgn="base"/>
            <a:endParaRPr lang="en-US" sz="2000" dirty="0"/>
          </a:p>
          <a:p>
            <a:pPr fontAlgn="base"/>
            <a:r>
              <a:rPr lang="en-US" sz="2000" dirty="0"/>
              <a:t>The following Venn diagram illustrates how the INNER JOIN clause works. The rows in the result set must appear in both tables: t1 and t2 as shown in the intersection part of two circles.</a:t>
            </a:r>
            <a:endParaRPr lang="id-ID" sz="2000" dirty="0" smtClean="0"/>
          </a:p>
        </p:txBody>
      </p:sp>
      <p:sp>
        <p:nvSpPr>
          <p:cNvPr id="7" name="Title 1"/>
          <p:cNvSpPr txBox="1">
            <a:spLocks/>
          </p:cNvSpPr>
          <p:nvPr/>
        </p:nvSpPr>
        <p:spPr>
          <a:xfrm>
            <a:off x="3997400" y="-1"/>
            <a:ext cx="4831944"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#1 Inner </a:t>
            </a:r>
            <a:r>
              <a:rPr lang="id-ID" sz="4000" b="1" dirty="0" smtClean="0">
                <a:solidFill>
                  <a:srgbClr val="009696"/>
                </a:solidFill>
              </a:rPr>
              <a:t>Join</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522" y="3835023"/>
            <a:ext cx="4648427" cy="2572129"/>
          </a:xfrm>
          <a:prstGeom prst="rect">
            <a:avLst/>
          </a:prstGeom>
        </p:spPr>
      </p:pic>
    </p:spTree>
    <p:extLst>
      <p:ext uri="{BB962C8B-B14F-4D97-AF65-F5344CB8AC3E}">
        <p14:creationId xmlns:p14="http://schemas.microsoft.com/office/powerpoint/2010/main" val="4075058764"/>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26070" y="0"/>
            <a:ext cx="5426742" cy="1056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#1 Inner </a:t>
            </a:r>
            <a:r>
              <a:rPr lang="id-ID" sz="4000" b="1" dirty="0" smtClean="0">
                <a:solidFill>
                  <a:srgbClr val="009696"/>
                </a:solidFill>
              </a:rPr>
              <a:t>Join</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819818" y="3633940"/>
            <a:ext cx="6370966" cy="204163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id-ID" sz="2600" dirty="0" smtClean="0">
                <a:latin typeface="Consolas" pitchFamily="49" charset="0"/>
                <a:cs typeface="Consolas" pitchFamily="49" charset="0"/>
              </a:rPr>
              <a:t>$ </a:t>
            </a:r>
            <a:r>
              <a:rPr lang="id-ID" sz="2600" dirty="0">
                <a:latin typeface="Consolas" pitchFamily="49" charset="0"/>
                <a:cs typeface="Consolas" pitchFamily="49" charset="0"/>
              </a:rPr>
              <a:t>SELECT </a:t>
            </a:r>
            <a:r>
              <a:rPr lang="id-ID" sz="2600" dirty="0" smtClean="0">
                <a:latin typeface="Consolas" pitchFamily="49" charset="0"/>
                <a:cs typeface="Consolas" pitchFamily="49" charset="0"/>
              </a:rPr>
              <a:t>nama, </a:t>
            </a:r>
            <a:r>
              <a:rPr lang="id-ID" sz="2600" dirty="0">
                <a:latin typeface="Consolas" pitchFamily="49" charset="0"/>
                <a:cs typeface="Consolas" pitchFamily="49" charset="0"/>
              </a:rPr>
              <a:t>kota </a:t>
            </a:r>
            <a:r>
              <a:rPr lang="id-ID" sz="2600" dirty="0" smtClean="0">
                <a:latin typeface="Consolas" pitchFamily="49" charset="0"/>
                <a:cs typeface="Consolas" pitchFamily="49" charset="0"/>
              </a:rPr>
              <a:t>FROM </a:t>
            </a:r>
            <a:r>
              <a:rPr lang="en-US" sz="2600" dirty="0" smtClean="0">
                <a:latin typeface="Consolas" pitchFamily="49" charset="0"/>
                <a:cs typeface="Consolas" pitchFamily="49" charset="0"/>
              </a:rPr>
              <a:t>member</a:t>
            </a:r>
            <a:endParaRPr lang="id-ID" sz="2600" dirty="0" smtClean="0">
              <a:latin typeface="Consolas" pitchFamily="49" charset="0"/>
              <a:cs typeface="Consolas" pitchFamily="49" charset="0"/>
            </a:endParaRPr>
          </a:p>
          <a:p>
            <a:pPr algn="just" fontAlgn="base"/>
            <a:r>
              <a:rPr lang="id-ID" sz="2600" dirty="0" smtClean="0">
                <a:latin typeface="Consolas" pitchFamily="49" charset="0"/>
                <a:cs typeface="Consolas" pitchFamily="49" charset="0"/>
              </a:rPr>
              <a:t>-&gt; </a:t>
            </a:r>
            <a:r>
              <a:rPr lang="en-US" sz="2600" dirty="0" smtClean="0">
                <a:latin typeface="Consolas" pitchFamily="49" charset="0"/>
                <a:cs typeface="Consolas" pitchFamily="49" charset="0"/>
              </a:rPr>
              <a:t>INN</a:t>
            </a:r>
            <a:r>
              <a:rPr lang="id-ID" sz="2600" dirty="0" smtClean="0">
                <a:latin typeface="Consolas" pitchFamily="49" charset="0"/>
                <a:cs typeface="Consolas" pitchFamily="49" charset="0"/>
              </a:rPr>
              <a:t>ER</a:t>
            </a:r>
            <a:r>
              <a:rPr lang="en-US" sz="2600" dirty="0" smtClean="0">
                <a:latin typeface="Consolas" pitchFamily="49" charset="0"/>
                <a:cs typeface="Consolas" pitchFamily="49" charset="0"/>
              </a:rPr>
              <a:t> JOIN</a:t>
            </a:r>
            <a:r>
              <a:rPr lang="id-ID" sz="2600" dirty="0" smtClean="0">
                <a:latin typeface="Consolas" pitchFamily="49" charset="0"/>
                <a:cs typeface="Consolas" pitchFamily="49" charset="0"/>
              </a:rPr>
              <a:t> </a:t>
            </a:r>
            <a:r>
              <a:rPr lang="en-US" sz="2600" dirty="0" err="1" smtClean="0">
                <a:latin typeface="Consolas" pitchFamily="49" charset="0"/>
                <a:cs typeface="Consolas" pitchFamily="49" charset="0"/>
              </a:rPr>
              <a:t>cabang</a:t>
            </a:r>
            <a:r>
              <a:rPr lang="en-US" sz="2600" dirty="0" smtClean="0">
                <a:latin typeface="Consolas" pitchFamily="49" charset="0"/>
                <a:cs typeface="Consolas" pitchFamily="49" charset="0"/>
              </a:rPr>
              <a:t> ON</a:t>
            </a:r>
          </a:p>
          <a:p>
            <a:pPr algn="just" fontAlgn="base"/>
            <a:r>
              <a:rPr lang="en-US" sz="2600" dirty="0" smtClean="0">
                <a:latin typeface="Consolas" pitchFamily="49" charset="0"/>
                <a:cs typeface="Consolas" pitchFamily="49" charset="0"/>
              </a:rPr>
              <a:t>-&gt; member.id = cabang.id</a:t>
            </a:r>
            <a:r>
              <a:rPr lang="id-ID" sz="2600" dirty="0" smtClean="0">
                <a:latin typeface="Consolas" pitchFamily="49" charset="0"/>
                <a:cs typeface="Consolas" pitchFamily="49" charset="0"/>
              </a:rPr>
              <a:t>;</a:t>
            </a:r>
          </a:p>
          <a:p>
            <a:pPr algn="just" fontAlgn="base"/>
            <a:endParaRPr lang="id-ID" sz="2600" dirty="0">
              <a:latin typeface="Consolas" pitchFamily="49" charset="0"/>
              <a:cs typeface="Consolas" pitchFamily="49" charset="0"/>
            </a:endParaRPr>
          </a:p>
          <a:p>
            <a:pPr algn="just" fontAlgn="base"/>
            <a:r>
              <a:rPr lang="id-ID" sz="2600" dirty="0">
                <a:latin typeface="Consolas" pitchFamily="49" charset="0"/>
                <a:cs typeface="Consolas" pitchFamily="49" charset="0"/>
              </a:rPr>
              <a:t>$ SELECT nama, kota FROM </a:t>
            </a:r>
            <a:r>
              <a:rPr lang="en-US" sz="2600" dirty="0">
                <a:latin typeface="Consolas" pitchFamily="49" charset="0"/>
                <a:cs typeface="Consolas" pitchFamily="49" charset="0"/>
              </a:rPr>
              <a:t>member</a:t>
            </a:r>
            <a:endParaRPr lang="id-ID" sz="2600" dirty="0">
              <a:latin typeface="Consolas" pitchFamily="49" charset="0"/>
              <a:cs typeface="Consolas" pitchFamily="49" charset="0"/>
            </a:endParaRPr>
          </a:p>
          <a:p>
            <a:pPr algn="just" fontAlgn="base"/>
            <a:r>
              <a:rPr lang="id-ID" sz="2600" dirty="0">
                <a:latin typeface="Consolas" pitchFamily="49" charset="0"/>
                <a:cs typeface="Consolas" pitchFamily="49" charset="0"/>
              </a:rPr>
              <a:t>-&gt; </a:t>
            </a:r>
            <a:r>
              <a:rPr lang="en-US" sz="2600" dirty="0" smtClean="0">
                <a:latin typeface="Consolas" pitchFamily="49" charset="0"/>
                <a:cs typeface="Consolas" pitchFamily="49" charset="0"/>
              </a:rPr>
              <a:t>JOIN</a:t>
            </a:r>
            <a:r>
              <a:rPr lang="id-ID" sz="2600" dirty="0" smtClean="0">
                <a:latin typeface="Consolas" pitchFamily="49" charset="0"/>
                <a:cs typeface="Consolas" pitchFamily="49" charset="0"/>
              </a:rPr>
              <a:t> </a:t>
            </a:r>
            <a:r>
              <a:rPr lang="en-US" sz="2600" dirty="0" err="1">
                <a:latin typeface="Consolas" pitchFamily="49" charset="0"/>
                <a:cs typeface="Consolas" pitchFamily="49" charset="0"/>
              </a:rPr>
              <a:t>cabang</a:t>
            </a:r>
            <a:r>
              <a:rPr lang="en-US" sz="2600" dirty="0">
                <a:latin typeface="Consolas" pitchFamily="49" charset="0"/>
                <a:cs typeface="Consolas" pitchFamily="49" charset="0"/>
              </a:rPr>
              <a:t> </a:t>
            </a:r>
            <a:r>
              <a:rPr lang="en-US" sz="2600" dirty="0" smtClean="0">
                <a:latin typeface="Consolas" pitchFamily="49" charset="0"/>
                <a:cs typeface="Consolas" pitchFamily="49" charset="0"/>
              </a:rPr>
              <a:t>USING (id);</a:t>
            </a:r>
            <a:endParaRPr lang="id-ID" sz="2600" dirty="0">
              <a:latin typeface="Consolas" pitchFamily="49" charset="0"/>
              <a:cs typeface="Consolas" pitchFamily="49" charset="0"/>
            </a:endParaRPr>
          </a:p>
        </p:txBody>
      </p:sp>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430" t="40048" r="88511" b="49500"/>
          <a:stretch/>
        </p:blipFill>
        <p:spPr bwMode="auto">
          <a:xfrm>
            <a:off x="5312992" y="1119350"/>
            <a:ext cx="3326524" cy="2157746"/>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5"/>
          <p:cNvGrpSpPr/>
          <p:nvPr/>
        </p:nvGrpSpPr>
        <p:grpSpPr>
          <a:xfrm>
            <a:off x="317449" y="1314696"/>
            <a:ext cx="2039501" cy="1798585"/>
            <a:chOff x="741413" y="2230625"/>
            <a:chExt cx="2581258" cy="2449182"/>
          </a:xfrm>
        </p:grpSpPr>
        <p:pic>
          <p:nvPicPr>
            <p:cNvPr id="17"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2345" t="40048" r="88807" b="49684"/>
            <a:stretch/>
          </p:blipFill>
          <p:spPr bwMode="auto">
            <a:xfrm>
              <a:off x="741413" y="2995765"/>
              <a:ext cx="2581258" cy="1684042"/>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a:xfrm>
              <a:off x="741413" y="2230625"/>
              <a:ext cx="2581258"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err="1" smtClean="0">
                  <a:solidFill>
                    <a:srgbClr val="009696"/>
                  </a:solidFill>
                </a:rPr>
                <a:t>cabang</a:t>
              </a:r>
              <a:endParaRPr lang="id-ID" sz="2800" i="1" dirty="0" smtClean="0">
                <a:solidFill>
                  <a:srgbClr val="009696"/>
                </a:solidFill>
              </a:endParaRPr>
            </a:p>
          </p:txBody>
        </p:sp>
      </p:grpSp>
      <p:grpSp>
        <p:nvGrpSpPr>
          <p:cNvPr id="20" name="Group 19"/>
          <p:cNvGrpSpPr/>
          <p:nvPr/>
        </p:nvGrpSpPr>
        <p:grpSpPr>
          <a:xfrm>
            <a:off x="2790501" y="1303139"/>
            <a:ext cx="2112581" cy="1810142"/>
            <a:chOff x="5013433" y="2246390"/>
            <a:chExt cx="2673751" cy="2464920"/>
          </a:xfrm>
        </p:grpSpPr>
        <p:sp>
          <p:nvSpPr>
            <p:cNvPr id="21" name="Title 1"/>
            <p:cNvSpPr txBox="1">
              <a:spLocks/>
            </p:cNvSpPr>
            <p:nvPr/>
          </p:nvSpPr>
          <p:spPr>
            <a:xfrm>
              <a:off x="5013433" y="2246390"/>
              <a:ext cx="2617076"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smtClean="0">
                  <a:solidFill>
                    <a:srgbClr val="009696"/>
                  </a:solidFill>
                </a:rPr>
                <a:t>member</a:t>
              </a:r>
              <a:endParaRPr lang="id-ID" sz="2800" i="1" dirty="0" smtClean="0">
                <a:solidFill>
                  <a:srgbClr val="009696"/>
                </a:solidFill>
              </a:endParaRPr>
            </a:p>
          </p:txBody>
        </p:sp>
        <p:pic>
          <p:nvPicPr>
            <p:cNvPr id="23"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2376" t="39988" r="88659" b="49592"/>
            <a:stretch/>
          </p:blipFill>
          <p:spPr bwMode="auto">
            <a:xfrm>
              <a:off x="5013433" y="2964261"/>
              <a:ext cx="2673751" cy="1747049"/>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985418531"/>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835576" y="2017986"/>
            <a:ext cx="7614742" cy="387831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400" b="1" i="1" dirty="0">
                <a:solidFill>
                  <a:srgbClr val="009696"/>
                </a:solidFill>
              </a:rPr>
              <a:t>MySQL</a:t>
            </a:r>
            <a:r>
              <a:rPr lang="en-US" sz="2400" dirty="0"/>
              <a:t> is the world's most popular open source database. With its proven performance, reliability and ease-of-use, MySQL has become the leading database choice for web-based applications, used by high profile web properties including Facebook, Twitter, YouTube, </a:t>
            </a:r>
            <a:r>
              <a:rPr lang="en-US" sz="2400" dirty="0" smtClean="0"/>
              <a:t>Yahoo </a:t>
            </a:r>
            <a:r>
              <a:rPr lang="en-US" sz="2400" dirty="0"/>
              <a:t>and many more</a:t>
            </a:r>
            <a:r>
              <a:rPr lang="en-US" sz="2400" dirty="0" smtClean="0"/>
              <a:t>.</a:t>
            </a:r>
          </a:p>
          <a:p>
            <a:pPr algn="just" fontAlgn="base"/>
            <a:endParaRPr lang="en-US" sz="2400" dirty="0"/>
          </a:p>
          <a:p>
            <a:pPr algn="just" fontAlgn="base"/>
            <a:r>
              <a:rPr lang="en-US" sz="2400" dirty="0" smtClean="0"/>
              <a:t>MySQL has been developed by MySQL AB &amp; Oracle Corporation since 23</a:t>
            </a:r>
            <a:r>
              <a:rPr lang="en-US" sz="2400" baseline="30000" dirty="0" smtClean="0"/>
              <a:t>rd</a:t>
            </a:r>
            <a:r>
              <a:rPr lang="en-US" sz="2400" dirty="0" smtClean="0"/>
              <a:t> May 1995, written in C and C++.</a:t>
            </a:r>
            <a:endParaRPr lang="id-ID" sz="2400" dirty="0"/>
          </a:p>
        </p:txBody>
      </p:sp>
      <p:sp>
        <p:nvSpPr>
          <p:cNvPr id="7" name="Title 1"/>
          <p:cNvSpPr txBox="1">
            <a:spLocks/>
          </p:cNvSpPr>
          <p:nvPr/>
        </p:nvSpPr>
        <p:spPr>
          <a:xfrm>
            <a:off x="5448300" y="0"/>
            <a:ext cx="3462618"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MySQL</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33" y="303526"/>
            <a:ext cx="2400476" cy="1241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05203"/>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61482" y="1350126"/>
            <a:ext cx="7966953" cy="174997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fontAlgn="base"/>
            <a:r>
              <a:rPr lang="en-US" sz="2000" dirty="0"/>
              <a:t>The MySQL LEFT JOIN clause allows you to query data from two or more database tables. </a:t>
            </a:r>
            <a:r>
              <a:rPr lang="en-US" sz="2000" dirty="0" smtClean="0"/>
              <a:t>The </a:t>
            </a:r>
            <a:r>
              <a:rPr lang="en-US" sz="2000" dirty="0"/>
              <a:t>following Venn diagram helps you visualize how the LEFT JOIN clause works. The intersection between two circles are rows that match in both tables, and the remaining part of the left circle are rows in the t1 table that do not have any matching row in the t2 table. Hence, all rows in the left table are included in the result set.</a:t>
            </a:r>
            <a:endParaRPr lang="id-ID" sz="2000" dirty="0" smtClean="0"/>
          </a:p>
        </p:txBody>
      </p:sp>
      <p:sp>
        <p:nvSpPr>
          <p:cNvPr id="7" name="Title 1"/>
          <p:cNvSpPr txBox="1">
            <a:spLocks/>
          </p:cNvSpPr>
          <p:nvPr/>
        </p:nvSpPr>
        <p:spPr>
          <a:xfrm>
            <a:off x="3997400" y="-1"/>
            <a:ext cx="4831944" cy="13400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#2 Left </a:t>
            </a:r>
            <a:r>
              <a:rPr lang="id-ID" sz="4000" b="1" dirty="0" smtClean="0">
                <a:solidFill>
                  <a:srgbClr val="009696"/>
                </a:solidFill>
              </a:rPr>
              <a:t>Join</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0184" y="3745148"/>
            <a:ext cx="4514310" cy="2753729"/>
          </a:xfrm>
          <a:prstGeom prst="rect">
            <a:avLst/>
          </a:prstGeom>
        </p:spPr>
      </p:pic>
    </p:spTree>
    <p:extLst>
      <p:ext uri="{BB962C8B-B14F-4D97-AF65-F5344CB8AC3E}">
        <p14:creationId xmlns:p14="http://schemas.microsoft.com/office/powerpoint/2010/main" val="4292270042"/>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626070" y="0"/>
            <a:ext cx="5426742" cy="10562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#2 Left </a:t>
            </a:r>
            <a:r>
              <a:rPr lang="id-ID" sz="4000" b="1" dirty="0" smtClean="0">
                <a:solidFill>
                  <a:srgbClr val="009696"/>
                </a:solidFill>
              </a:rPr>
              <a:t>Join</a:t>
            </a:r>
            <a:endParaRPr lang="en-US" sz="4000" b="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835583" y="4544395"/>
            <a:ext cx="7646265" cy="1020818"/>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smtClean="0">
                <a:latin typeface="Consolas" pitchFamily="49" charset="0"/>
                <a:cs typeface="Consolas" pitchFamily="49" charset="0"/>
              </a:rPr>
              <a:t>$ SELECT </a:t>
            </a:r>
            <a:r>
              <a:rPr lang="en-US" sz="2800" dirty="0" err="1">
                <a:latin typeface="Consolas" pitchFamily="49" charset="0"/>
                <a:cs typeface="Consolas" pitchFamily="49" charset="0"/>
              </a:rPr>
              <a:t>kota</a:t>
            </a:r>
            <a:r>
              <a:rPr lang="en-US" sz="2800" dirty="0">
                <a:latin typeface="Consolas" pitchFamily="49" charset="0"/>
                <a:cs typeface="Consolas" pitchFamily="49" charset="0"/>
              </a:rPr>
              <a:t>, </a:t>
            </a:r>
            <a:r>
              <a:rPr lang="en-US" sz="2800" dirty="0" err="1">
                <a:latin typeface="Consolas" pitchFamily="49" charset="0"/>
                <a:cs typeface="Consolas" pitchFamily="49" charset="0"/>
              </a:rPr>
              <a:t>nama</a:t>
            </a:r>
            <a:r>
              <a:rPr lang="en-US" sz="2800" dirty="0">
                <a:latin typeface="Consolas" pitchFamily="49" charset="0"/>
                <a:cs typeface="Consolas" pitchFamily="49" charset="0"/>
              </a:rPr>
              <a:t> FROM </a:t>
            </a:r>
            <a:r>
              <a:rPr lang="en-US" sz="2800" dirty="0" err="1">
                <a:latin typeface="Consolas" pitchFamily="49" charset="0"/>
                <a:cs typeface="Consolas" pitchFamily="49" charset="0"/>
              </a:rPr>
              <a:t>cabang</a:t>
            </a:r>
            <a:r>
              <a:rPr lang="en-US" sz="2800" dirty="0">
                <a:latin typeface="Consolas" pitchFamily="49" charset="0"/>
                <a:cs typeface="Consolas" pitchFamily="49" charset="0"/>
              </a:rPr>
              <a:t> </a:t>
            </a:r>
            <a:endParaRPr lang="en-US" sz="2800" dirty="0" smtClean="0">
              <a:latin typeface="Consolas" pitchFamily="49" charset="0"/>
              <a:cs typeface="Consolas" pitchFamily="49" charset="0"/>
            </a:endParaRPr>
          </a:p>
          <a:p>
            <a:pPr algn="just" fontAlgn="base"/>
            <a:r>
              <a:rPr lang="en-US" sz="2800" dirty="0" smtClean="0">
                <a:latin typeface="Consolas" pitchFamily="49" charset="0"/>
                <a:cs typeface="Consolas" pitchFamily="49" charset="0"/>
              </a:rPr>
              <a:t>-&gt; LEFT </a:t>
            </a:r>
            <a:r>
              <a:rPr lang="en-US" sz="2800" dirty="0">
                <a:latin typeface="Consolas" pitchFamily="49" charset="0"/>
                <a:cs typeface="Consolas" pitchFamily="49" charset="0"/>
              </a:rPr>
              <a:t>JOIN member USING (id);</a:t>
            </a:r>
            <a:endParaRPr lang="id-ID" sz="2800" dirty="0">
              <a:latin typeface="Consolas" pitchFamily="49" charset="0"/>
              <a:cs typeface="Consolas" pitchFamily="49" charset="0"/>
            </a:endParaRPr>
          </a:p>
        </p:txBody>
      </p:sp>
      <p:grpSp>
        <p:nvGrpSpPr>
          <p:cNvPr id="16" name="Group 15"/>
          <p:cNvGrpSpPr/>
          <p:nvPr/>
        </p:nvGrpSpPr>
        <p:grpSpPr>
          <a:xfrm>
            <a:off x="317449" y="1314696"/>
            <a:ext cx="2039501" cy="1798585"/>
            <a:chOff x="741413" y="2230625"/>
            <a:chExt cx="2581258" cy="2449182"/>
          </a:xfrm>
        </p:grpSpPr>
        <p:pic>
          <p:nvPicPr>
            <p:cNvPr id="17"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l="2345" t="40048" r="88807" b="49684"/>
            <a:stretch/>
          </p:blipFill>
          <p:spPr bwMode="auto">
            <a:xfrm>
              <a:off x="741413" y="2995765"/>
              <a:ext cx="2581258" cy="1684042"/>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itle 1"/>
            <p:cNvSpPr txBox="1">
              <a:spLocks/>
            </p:cNvSpPr>
            <p:nvPr/>
          </p:nvSpPr>
          <p:spPr>
            <a:xfrm>
              <a:off x="741413" y="2230625"/>
              <a:ext cx="2581258"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err="1" smtClean="0">
                  <a:solidFill>
                    <a:srgbClr val="009696"/>
                  </a:solidFill>
                </a:rPr>
                <a:t>cabang</a:t>
              </a:r>
              <a:endParaRPr lang="id-ID" sz="2800" i="1" dirty="0" smtClean="0">
                <a:solidFill>
                  <a:srgbClr val="009696"/>
                </a:solidFill>
              </a:endParaRPr>
            </a:p>
          </p:txBody>
        </p:sp>
      </p:grpSp>
      <p:grpSp>
        <p:nvGrpSpPr>
          <p:cNvPr id="20" name="Group 19"/>
          <p:cNvGrpSpPr/>
          <p:nvPr/>
        </p:nvGrpSpPr>
        <p:grpSpPr>
          <a:xfrm>
            <a:off x="2790501" y="1303139"/>
            <a:ext cx="2112581" cy="1810142"/>
            <a:chOff x="5013433" y="2246390"/>
            <a:chExt cx="2673751" cy="2464920"/>
          </a:xfrm>
        </p:grpSpPr>
        <p:sp>
          <p:nvSpPr>
            <p:cNvPr id="21" name="Title 1"/>
            <p:cNvSpPr txBox="1">
              <a:spLocks/>
            </p:cNvSpPr>
            <p:nvPr/>
          </p:nvSpPr>
          <p:spPr>
            <a:xfrm>
              <a:off x="5013433" y="2246390"/>
              <a:ext cx="2617076" cy="61485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US" sz="2800" i="1" dirty="0" smtClean="0">
                  <a:solidFill>
                    <a:srgbClr val="009696"/>
                  </a:solidFill>
                </a:rPr>
                <a:t>member</a:t>
              </a:r>
              <a:endParaRPr lang="id-ID" sz="2800" i="1" dirty="0" smtClean="0">
                <a:solidFill>
                  <a:srgbClr val="009696"/>
                </a:solidFill>
              </a:endParaRPr>
            </a:p>
          </p:txBody>
        </p:sp>
        <p:pic>
          <p:nvPicPr>
            <p:cNvPr id="23"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2376" t="39988" r="88659" b="49592"/>
            <a:stretch/>
          </p:blipFill>
          <p:spPr bwMode="auto">
            <a:xfrm>
              <a:off x="5013433" y="2964261"/>
              <a:ext cx="2673751" cy="1747049"/>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717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2308" t="39697" r="88512" b="45690"/>
          <a:stretch/>
        </p:blipFill>
        <p:spPr bwMode="auto">
          <a:xfrm>
            <a:off x="5297226" y="1119350"/>
            <a:ext cx="3346770" cy="2995450"/>
          </a:xfrm>
          <a:prstGeom prst="rect">
            <a:avLst/>
          </a:prstGeom>
          <a:noFill/>
          <a:ln>
            <a:noFill/>
          </a:ln>
          <a:effectLst>
            <a:glow rad="228600">
              <a:schemeClr val="accent6">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586073"/>
      </p:ext>
    </p:extLst>
  </p:cSld>
  <p:clrMapOvr>
    <a:masterClrMapping/>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4" y="34872"/>
            <a:ext cx="6451503" cy="165203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View</a:t>
            </a:r>
          </a:p>
          <a:p>
            <a:pPr algn="r"/>
            <a:r>
              <a:rPr lang="en-US" sz="2200" i="1" dirty="0" smtClean="0"/>
              <a:t>Virtual </a:t>
            </a:r>
            <a:r>
              <a:rPr lang="en-US" sz="2200" i="1" dirty="0" err="1" smtClean="0"/>
              <a:t>tabel</a:t>
            </a:r>
            <a:r>
              <a:rPr lang="en-US" sz="2200" i="1" dirty="0" smtClean="0"/>
              <a:t> yang </a:t>
            </a:r>
            <a:r>
              <a:rPr lang="en-US" sz="2200" i="1" dirty="0" err="1" smtClean="0"/>
              <a:t>didefinisikan</a:t>
            </a:r>
            <a:r>
              <a:rPr lang="en-US" sz="2200" i="1" dirty="0" smtClean="0"/>
              <a:t> </a:t>
            </a:r>
            <a:r>
              <a:rPr lang="en-US" sz="2200" i="1" dirty="0" err="1" smtClean="0"/>
              <a:t>dari</a:t>
            </a:r>
            <a:r>
              <a:rPr lang="en-US" sz="2200" i="1" dirty="0" smtClean="0"/>
              <a:t> query select &amp; </a:t>
            </a:r>
            <a:r>
              <a:rPr lang="en-US" sz="2200" i="1" dirty="0" err="1" smtClean="0"/>
              <a:t>sifatnya</a:t>
            </a:r>
            <a:r>
              <a:rPr lang="en-US" sz="2200" i="1" dirty="0" smtClean="0"/>
              <a:t> </a:t>
            </a:r>
            <a:r>
              <a:rPr lang="en-US" sz="2200" i="1" dirty="0" err="1" smtClean="0"/>
              <a:t>identik</a:t>
            </a:r>
            <a:r>
              <a:rPr lang="en-US" sz="2200" i="1" dirty="0" smtClean="0"/>
              <a:t> </a:t>
            </a:r>
            <a:r>
              <a:rPr lang="en-US" sz="2200" i="1" dirty="0" err="1" smtClean="0"/>
              <a:t>dengan</a:t>
            </a:r>
            <a:r>
              <a:rPr lang="en-US" sz="2200" i="1" dirty="0" smtClean="0"/>
              <a:t> </a:t>
            </a:r>
            <a:r>
              <a:rPr lang="en-US" sz="2200" i="1" dirty="0" err="1" smtClean="0"/>
              <a:t>tabel</a:t>
            </a:r>
            <a:r>
              <a:rPr lang="en-US" sz="2200" i="1" dirty="0" smtClean="0"/>
              <a:t>.</a:t>
            </a:r>
            <a:endParaRPr lang="en-US" sz="2200" i="1" dirty="0"/>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80538" y="5864772"/>
            <a:ext cx="3172273" cy="81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512065" y="1954924"/>
            <a:ext cx="8427000" cy="46823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smtClean="0">
                <a:solidFill>
                  <a:srgbClr val="009696"/>
                </a:solidFill>
              </a:rPr>
              <a:t>View </a:t>
            </a:r>
            <a:r>
              <a:rPr lang="en-US" sz="2800" dirty="0" err="1" smtClean="0">
                <a:solidFill>
                  <a:srgbClr val="009696"/>
                </a:solidFill>
              </a:rPr>
              <a:t>daftar</a:t>
            </a:r>
            <a:r>
              <a:rPr lang="en-US" sz="2800" dirty="0" smtClean="0">
                <a:solidFill>
                  <a:srgbClr val="009696"/>
                </a:solidFill>
              </a:rPr>
              <a:t> </a:t>
            </a:r>
            <a:r>
              <a:rPr lang="en-US" sz="2800" dirty="0" err="1" smtClean="0">
                <a:solidFill>
                  <a:srgbClr val="009696"/>
                </a:solidFill>
              </a:rPr>
              <a:t>karyawan</a:t>
            </a:r>
            <a:r>
              <a:rPr lang="en-US" sz="2800" dirty="0" smtClean="0">
                <a:solidFill>
                  <a:srgbClr val="009696"/>
                </a:solidFill>
              </a:rPr>
              <a:t> </a:t>
            </a:r>
            <a:r>
              <a:rPr lang="en-US" sz="2800" dirty="0" err="1">
                <a:solidFill>
                  <a:srgbClr val="009696"/>
                </a:solidFill>
              </a:rPr>
              <a:t>dengan</a:t>
            </a:r>
            <a:r>
              <a:rPr lang="en-US" sz="2800" dirty="0">
                <a:solidFill>
                  <a:srgbClr val="009696"/>
                </a:solidFill>
              </a:rPr>
              <a:t> BB &gt; 60 :</a:t>
            </a:r>
            <a:endParaRPr lang="en-US" sz="2800" dirty="0" smtClean="0">
              <a:solidFill>
                <a:srgbClr val="009696"/>
              </a:solidFill>
            </a:endParaRPr>
          </a:p>
          <a:p>
            <a:pPr algn="just" fontAlgn="base"/>
            <a:endParaRPr lang="id-ID" sz="2000" dirty="0" smtClean="0"/>
          </a:p>
          <a:p>
            <a:pPr algn="just" fontAlgn="base"/>
            <a:r>
              <a:rPr lang="en-US" sz="2800" dirty="0" smtClean="0">
                <a:latin typeface="Consolas" pitchFamily="49" charset="0"/>
                <a:cs typeface="Consolas" pitchFamily="49" charset="0"/>
              </a:rPr>
              <a:t>CREATE VIEW jumbo AS</a:t>
            </a:r>
          </a:p>
          <a:p>
            <a:pPr algn="just" fontAlgn="base"/>
            <a:r>
              <a:rPr lang="en-US" sz="2800" dirty="0" smtClean="0">
                <a:latin typeface="Consolas" pitchFamily="49" charset="0"/>
                <a:cs typeface="Consolas" pitchFamily="49" charset="0"/>
              </a:rPr>
              <a:t>-&gt; </a:t>
            </a:r>
            <a:r>
              <a:rPr lang="id-ID" sz="2800" dirty="0" smtClean="0">
                <a:latin typeface="Consolas" pitchFamily="49" charset="0"/>
                <a:cs typeface="Consolas" pitchFamily="49" charset="0"/>
              </a:rPr>
              <a:t>SELECT </a:t>
            </a:r>
            <a:r>
              <a:rPr lang="en-US" sz="2800" dirty="0" err="1" smtClean="0">
                <a:latin typeface="Consolas" pitchFamily="49" charset="0"/>
                <a:cs typeface="Consolas" pitchFamily="49" charset="0"/>
              </a:rPr>
              <a:t>Nama</a:t>
            </a:r>
            <a:r>
              <a:rPr lang="en-US" sz="2800" dirty="0" smtClean="0">
                <a:latin typeface="Consolas" pitchFamily="49" charset="0"/>
                <a:cs typeface="Consolas" pitchFamily="49" charset="0"/>
              </a:rPr>
              <a:t>, </a:t>
            </a:r>
            <a:r>
              <a:rPr lang="en-US" sz="2800" dirty="0" err="1" smtClean="0">
                <a:latin typeface="Consolas" pitchFamily="49" charset="0"/>
                <a:cs typeface="Consolas" pitchFamily="49" charset="0"/>
              </a:rPr>
              <a:t>Berat</a:t>
            </a:r>
            <a:r>
              <a:rPr lang="id-ID" sz="2800" dirty="0" smtClean="0">
                <a:latin typeface="Consolas" pitchFamily="49" charset="0"/>
                <a:cs typeface="Consolas" pitchFamily="49" charset="0"/>
              </a:rPr>
              <a:t> </a:t>
            </a:r>
            <a:r>
              <a:rPr lang="id-ID" sz="2800" dirty="0">
                <a:latin typeface="Consolas" pitchFamily="49" charset="0"/>
                <a:cs typeface="Consolas" pitchFamily="49" charset="0"/>
              </a:rPr>
              <a:t>FROM karyawan</a:t>
            </a:r>
          </a:p>
          <a:p>
            <a:pPr algn="just" fontAlgn="base"/>
            <a:r>
              <a:rPr lang="id-ID" sz="2800" dirty="0">
                <a:latin typeface="Consolas" pitchFamily="49" charset="0"/>
                <a:cs typeface="Consolas" pitchFamily="49" charset="0"/>
              </a:rPr>
              <a:t>-&gt; WHERE Berat </a:t>
            </a:r>
            <a:r>
              <a:rPr lang="en-US" sz="2800" dirty="0" smtClean="0">
                <a:latin typeface="Consolas" pitchFamily="49" charset="0"/>
                <a:cs typeface="Consolas" pitchFamily="49" charset="0"/>
              </a:rPr>
              <a:t>&gt;</a:t>
            </a:r>
            <a:r>
              <a:rPr lang="id-ID" sz="2800" dirty="0" smtClean="0">
                <a:latin typeface="Consolas" pitchFamily="49" charset="0"/>
                <a:cs typeface="Consolas" pitchFamily="49" charset="0"/>
              </a:rPr>
              <a:t> </a:t>
            </a:r>
            <a:r>
              <a:rPr lang="en-US" sz="2800" dirty="0" smtClean="0">
                <a:latin typeface="Consolas" pitchFamily="49" charset="0"/>
                <a:cs typeface="Consolas" pitchFamily="49" charset="0"/>
              </a:rPr>
              <a:t>60</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800" dirty="0" smtClean="0">
              <a:latin typeface="Consolas" pitchFamily="49" charset="0"/>
              <a:cs typeface="Consolas" pitchFamily="49" charset="0"/>
            </a:endParaRPr>
          </a:p>
          <a:p>
            <a:pPr algn="just" fontAlgn="base"/>
            <a:r>
              <a:rPr lang="en-US" sz="2800" dirty="0" err="1" smtClean="0">
                <a:solidFill>
                  <a:srgbClr val="009696"/>
                </a:solidFill>
              </a:rPr>
              <a:t>Cek</a:t>
            </a:r>
            <a:r>
              <a:rPr lang="en-US" sz="2800" dirty="0" smtClean="0">
                <a:solidFill>
                  <a:srgbClr val="009696"/>
                </a:solidFill>
              </a:rPr>
              <a:t> </a:t>
            </a:r>
            <a:r>
              <a:rPr lang="en-US" sz="2800" dirty="0" err="1" smtClean="0">
                <a:solidFill>
                  <a:srgbClr val="009696"/>
                </a:solidFill>
              </a:rPr>
              <a:t>daftar</a:t>
            </a:r>
            <a:r>
              <a:rPr lang="en-US" sz="2800" dirty="0" smtClean="0">
                <a:solidFill>
                  <a:srgbClr val="009696"/>
                </a:solidFill>
              </a:rPr>
              <a:t> </a:t>
            </a:r>
            <a:r>
              <a:rPr lang="en-US" sz="2800" dirty="0" err="1" smtClean="0">
                <a:solidFill>
                  <a:srgbClr val="009696"/>
                </a:solidFill>
              </a:rPr>
              <a:t>tabel</a:t>
            </a:r>
            <a:r>
              <a:rPr lang="en-US" sz="2800" dirty="0" smtClean="0">
                <a:solidFill>
                  <a:srgbClr val="009696"/>
                </a:solidFill>
              </a:rPr>
              <a:t>:</a:t>
            </a:r>
            <a:endParaRPr lang="en-US" sz="2800" dirty="0">
              <a:solidFill>
                <a:srgbClr val="009696"/>
              </a:solidFill>
            </a:endParaRPr>
          </a:p>
          <a:p>
            <a:pPr algn="just" fontAlgn="base"/>
            <a:endParaRPr lang="id-ID" sz="2000" dirty="0"/>
          </a:p>
          <a:p>
            <a:pPr algn="just" fontAlgn="base"/>
            <a:r>
              <a:rPr lang="en-US" sz="2800" dirty="0" smtClean="0">
                <a:latin typeface="Consolas" pitchFamily="49" charset="0"/>
                <a:cs typeface="Consolas" pitchFamily="49" charset="0"/>
              </a:rPr>
              <a:t>$ SHOW tables</a:t>
            </a:r>
            <a:r>
              <a:rPr lang="id-ID" sz="2800" dirty="0" smtClean="0">
                <a:latin typeface="Consolas" pitchFamily="49" charset="0"/>
                <a:cs typeface="Consolas" pitchFamily="49" charset="0"/>
              </a:rPr>
              <a:t>;</a:t>
            </a:r>
            <a:endParaRPr lang="en-US" sz="2800" dirty="0">
              <a:latin typeface="Consolas" pitchFamily="49" charset="0"/>
              <a:cs typeface="Consolas" pitchFamily="49" charset="0"/>
            </a:endParaRPr>
          </a:p>
          <a:p>
            <a:pPr algn="just" fontAlgn="base"/>
            <a:r>
              <a:rPr lang="en-US" sz="2800" dirty="0" smtClean="0">
                <a:latin typeface="Consolas" pitchFamily="49" charset="0"/>
                <a:cs typeface="Consolas" pitchFamily="49" charset="0"/>
              </a:rPr>
              <a:t>$ SHOW FULL </a:t>
            </a:r>
            <a:r>
              <a:rPr lang="en-US" sz="2800" dirty="0">
                <a:latin typeface="Consolas" pitchFamily="49" charset="0"/>
                <a:cs typeface="Consolas" pitchFamily="49" charset="0"/>
              </a:rPr>
              <a:t>tables</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000" dirty="0">
              <a:latin typeface="Consolas" pitchFamily="49" charset="0"/>
              <a:cs typeface="Consolas" pitchFamily="49" charset="0"/>
            </a:endParaRPr>
          </a:p>
          <a:p>
            <a:pPr fontAlgn="base"/>
            <a:r>
              <a:rPr lang="en-US" sz="2400" i="1" dirty="0" smtClean="0">
                <a:solidFill>
                  <a:srgbClr val="FF0000"/>
                </a:solidFill>
                <a:cs typeface="Consolas" pitchFamily="49" charset="0"/>
              </a:rPr>
              <a:t>*Akan </a:t>
            </a:r>
            <a:r>
              <a:rPr lang="en-US" sz="2400" i="1" dirty="0" err="1" smtClean="0">
                <a:solidFill>
                  <a:srgbClr val="FF0000"/>
                </a:solidFill>
                <a:cs typeface="Consolas" pitchFamily="49" charset="0"/>
              </a:rPr>
              <a:t>muncul</a:t>
            </a:r>
            <a:r>
              <a:rPr lang="en-US" sz="2400" i="1" dirty="0" smtClean="0">
                <a:solidFill>
                  <a:srgbClr val="FF0000"/>
                </a:solidFill>
                <a:cs typeface="Consolas" pitchFamily="49" charset="0"/>
              </a:rPr>
              <a:t> </a:t>
            </a:r>
            <a:r>
              <a:rPr lang="en-US" sz="2400" i="1" dirty="0" err="1" smtClean="0">
                <a:solidFill>
                  <a:srgbClr val="FF0000"/>
                </a:solidFill>
                <a:cs typeface="Consolas" pitchFamily="49" charset="0"/>
              </a:rPr>
              <a:t>tabel</a:t>
            </a:r>
            <a:r>
              <a:rPr lang="en-US" sz="2400" i="1" dirty="0" smtClean="0">
                <a:solidFill>
                  <a:srgbClr val="FF0000"/>
                </a:solidFill>
                <a:cs typeface="Consolas" pitchFamily="49" charset="0"/>
              </a:rPr>
              <a:t> </a:t>
            </a:r>
          </a:p>
          <a:p>
            <a:pPr fontAlgn="base"/>
            <a:r>
              <a:rPr lang="en-US" sz="2400" i="1" dirty="0" smtClean="0">
                <a:solidFill>
                  <a:srgbClr val="FF0000"/>
                </a:solidFill>
                <a:cs typeface="Consolas" pitchFamily="49" charset="0"/>
              </a:rPr>
              <a:t>(view): jumbo</a:t>
            </a:r>
            <a:endParaRPr lang="en-US" sz="2400" i="1" dirty="0">
              <a:solidFill>
                <a:srgbClr val="FF0000"/>
              </a:solidFill>
              <a:cs typeface="Consolas" pitchFamily="49" charset="0"/>
            </a:endParaRPr>
          </a:p>
          <a:p>
            <a:pPr algn="just" fontAlgn="base"/>
            <a:endParaRPr lang="id-ID" sz="2800" dirty="0">
              <a:solidFill>
                <a:srgbClr val="FF0000"/>
              </a:solidFill>
              <a:latin typeface="Consolas" pitchFamily="49" charset="0"/>
              <a:cs typeface="Consolas" pitchFamily="49" charset="0"/>
            </a:endParaRPr>
          </a:p>
        </p:txBody>
      </p:sp>
      <p:sp>
        <p:nvSpPr>
          <p:cNvPr id="2" name="TextBox 1"/>
          <p:cNvSpPr txBox="1"/>
          <p:nvPr/>
        </p:nvSpPr>
        <p:spPr>
          <a:xfrm>
            <a:off x="4559808" y="4098419"/>
            <a:ext cx="4620760" cy="2369880"/>
          </a:xfrm>
          <a:prstGeom prst="rect">
            <a:avLst/>
          </a:prstGeom>
          <a:noFill/>
        </p:spPr>
        <p:txBody>
          <a:bodyPr wrap="square" rtlCol="0">
            <a:spAutoFit/>
          </a:bodyPr>
          <a:lstStyle/>
          <a:p>
            <a:pPr algn="just" fontAlgn="base"/>
            <a:r>
              <a:rPr lang="en-US" sz="2800" dirty="0" err="1" smtClean="0">
                <a:solidFill>
                  <a:srgbClr val="009696"/>
                </a:solidFill>
                <a:latin typeface="Gotham Medium" pitchFamily="2" charset="0"/>
              </a:rPr>
              <a:t>Hapus</a:t>
            </a:r>
            <a:r>
              <a:rPr lang="en-US" sz="2800" dirty="0" smtClean="0">
                <a:solidFill>
                  <a:srgbClr val="009696"/>
                </a:solidFill>
                <a:latin typeface="Gotham Medium" pitchFamily="2" charset="0"/>
              </a:rPr>
              <a:t> view:</a:t>
            </a:r>
            <a:endParaRPr lang="en-US" sz="2800" dirty="0">
              <a:solidFill>
                <a:srgbClr val="009696"/>
              </a:solidFill>
              <a:latin typeface="Gotham Medium" pitchFamily="2" charset="0"/>
            </a:endParaRPr>
          </a:p>
          <a:p>
            <a:pPr algn="just" fontAlgn="base"/>
            <a:endParaRPr lang="id-ID" sz="1200" dirty="0"/>
          </a:p>
          <a:p>
            <a:pPr algn="just" fontAlgn="base"/>
            <a:r>
              <a:rPr lang="en-US" sz="2800" dirty="0" smtClean="0">
                <a:latin typeface="Consolas" pitchFamily="49" charset="0"/>
                <a:cs typeface="Consolas" pitchFamily="49" charset="0"/>
              </a:rPr>
              <a:t>$ DROP view jumbo</a:t>
            </a:r>
            <a:r>
              <a:rPr lang="id-ID" sz="2800" dirty="0" smtClean="0">
                <a:latin typeface="Consolas" pitchFamily="49" charset="0"/>
                <a:cs typeface="Consolas" pitchFamily="49" charset="0"/>
              </a:rPr>
              <a:t>;</a:t>
            </a:r>
            <a:endParaRPr lang="en-ID" sz="2800" dirty="0" smtClean="0">
              <a:latin typeface="Consolas" pitchFamily="49" charset="0"/>
              <a:cs typeface="Consolas" pitchFamily="49" charset="0"/>
            </a:endParaRPr>
          </a:p>
          <a:p>
            <a:pPr algn="just" fontAlgn="base"/>
            <a:endParaRPr lang="en-ID" sz="1200" dirty="0" smtClean="0">
              <a:latin typeface="Consolas" pitchFamily="49" charset="0"/>
              <a:cs typeface="Consolas" pitchFamily="49" charset="0"/>
            </a:endParaRPr>
          </a:p>
          <a:p>
            <a:pPr algn="just" fontAlgn="base"/>
            <a:r>
              <a:rPr lang="en-US" sz="2800" dirty="0" err="1">
                <a:solidFill>
                  <a:srgbClr val="009696"/>
                </a:solidFill>
                <a:latin typeface="Gotham Medium" panose="02000603030000020004" pitchFamily="2" charset="0"/>
              </a:rPr>
              <a:t>Cek</a:t>
            </a:r>
            <a:r>
              <a:rPr lang="en-US" sz="2800" dirty="0">
                <a:solidFill>
                  <a:srgbClr val="009696"/>
                </a:solidFill>
                <a:latin typeface="Gotham Medium" panose="02000603030000020004" pitchFamily="2" charset="0"/>
              </a:rPr>
              <a:t> </a:t>
            </a:r>
            <a:r>
              <a:rPr lang="en-US" sz="2800" dirty="0" smtClean="0">
                <a:solidFill>
                  <a:srgbClr val="009696"/>
                </a:solidFill>
                <a:latin typeface="Gotham Medium" panose="02000603030000020004" pitchFamily="2" charset="0"/>
              </a:rPr>
              <a:t>data </a:t>
            </a:r>
            <a:r>
              <a:rPr lang="en-US" sz="2800" dirty="0" err="1" smtClean="0">
                <a:solidFill>
                  <a:srgbClr val="009696"/>
                </a:solidFill>
                <a:latin typeface="Gotham Medium" panose="02000603030000020004" pitchFamily="2" charset="0"/>
              </a:rPr>
              <a:t>dalam</a:t>
            </a:r>
            <a:r>
              <a:rPr lang="en-US" sz="2800" dirty="0" smtClean="0">
                <a:solidFill>
                  <a:srgbClr val="009696"/>
                </a:solidFill>
                <a:latin typeface="Gotham Medium" panose="02000603030000020004" pitchFamily="2" charset="0"/>
              </a:rPr>
              <a:t> view:</a:t>
            </a:r>
            <a:endParaRPr lang="en-US" sz="2800" dirty="0">
              <a:solidFill>
                <a:srgbClr val="009696"/>
              </a:solidFill>
              <a:latin typeface="Gotham Medium" panose="02000603030000020004" pitchFamily="2" charset="0"/>
            </a:endParaRPr>
          </a:p>
          <a:p>
            <a:pPr algn="just" fontAlgn="base"/>
            <a:endParaRPr lang="id-ID" sz="1200" dirty="0"/>
          </a:p>
          <a:p>
            <a:pPr algn="just" fontAlgn="base"/>
            <a:r>
              <a:rPr lang="en-US" sz="2800" dirty="0">
                <a:latin typeface="Consolas" pitchFamily="49" charset="0"/>
                <a:cs typeface="Consolas" pitchFamily="49" charset="0"/>
              </a:rPr>
              <a:t>$ </a:t>
            </a:r>
            <a:r>
              <a:rPr lang="en-ID" sz="2800" dirty="0" smtClean="0">
                <a:latin typeface="Consolas" pitchFamily="49" charset="0"/>
                <a:cs typeface="Consolas" pitchFamily="49" charset="0"/>
              </a:rPr>
              <a:t>SELECT * from jumbo;</a:t>
            </a:r>
            <a:endParaRPr lang="en-US" sz="2800" dirty="0"/>
          </a:p>
        </p:txBody>
      </p:sp>
    </p:spTree>
    <p:extLst>
      <p:ext uri="{BB962C8B-B14F-4D97-AF65-F5344CB8AC3E}">
        <p14:creationId xmlns:p14="http://schemas.microsoft.com/office/powerpoint/2010/main" val="3546236147"/>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4" y="34872"/>
            <a:ext cx="6451503" cy="132096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View</a:t>
            </a: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5880538" y="5864772"/>
            <a:ext cx="3172273" cy="8198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p:cNvSpPr txBox="1">
            <a:spLocks/>
          </p:cNvSpPr>
          <p:nvPr/>
        </p:nvSpPr>
        <p:spPr>
          <a:xfrm>
            <a:off x="722601" y="1545008"/>
            <a:ext cx="8137633" cy="468235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just" fontAlgn="base"/>
            <a:r>
              <a:rPr lang="en-US" sz="2800" dirty="0" smtClean="0">
                <a:solidFill>
                  <a:srgbClr val="009696"/>
                </a:solidFill>
              </a:rPr>
              <a:t>View </a:t>
            </a:r>
            <a:r>
              <a:rPr lang="en-US" sz="2800" dirty="0" err="1" smtClean="0">
                <a:solidFill>
                  <a:srgbClr val="009696"/>
                </a:solidFill>
              </a:rPr>
              <a:t>daftar</a:t>
            </a:r>
            <a:r>
              <a:rPr lang="en-US" sz="2800" dirty="0" smtClean="0">
                <a:solidFill>
                  <a:srgbClr val="009696"/>
                </a:solidFill>
              </a:rPr>
              <a:t> member di Yogyakarta:</a:t>
            </a:r>
          </a:p>
          <a:p>
            <a:pPr algn="just" fontAlgn="base"/>
            <a:endParaRPr lang="id-ID" sz="2000" dirty="0" smtClean="0"/>
          </a:p>
          <a:p>
            <a:pPr algn="just" fontAlgn="base"/>
            <a:r>
              <a:rPr lang="en-US" sz="2800" dirty="0" smtClean="0">
                <a:latin typeface="Consolas" pitchFamily="49" charset="0"/>
                <a:cs typeface="Consolas" pitchFamily="49" charset="0"/>
              </a:rPr>
              <a:t>CREATE VIEW </a:t>
            </a:r>
            <a:r>
              <a:rPr lang="en-US" sz="2800" dirty="0" err="1" smtClean="0">
                <a:latin typeface="Consolas" pitchFamily="49" charset="0"/>
                <a:cs typeface="Consolas" pitchFamily="49" charset="0"/>
              </a:rPr>
              <a:t>mem_yk</a:t>
            </a:r>
            <a:r>
              <a:rPr lang="en-US" sz="2800" dirty="0" smtClean="0">
                <a:latin typeface="Consolas" pitchFamily="49" charset="0"/>
                <a:cs typeface="Consolas" pitchFamily="49" charset="0"/>
              </a:rPr>
              <a:t> AS</a:t>
            </a:r>
          </a:p>
          <a:p>
            <a:pPr algn="just" fontAlgn="base"/>
            <a:r>
              <a:rPr lang="id-ID" sz="2800" dirty="0">
                <a:latin typeface="Consolas" pitchFamily="49" charset="0"/>
                <a:cs typeface="Consolas" pitchFamily="49" charset="0"/>
              </a:rPr>
              <a:t>-&gt;</a:t>
            </a:r>
            <a:r>
              <a:rPr lang="id-ID" sz="2800" dirty="0" smtClean="0">
                <a:latin typeface="Consolas" pitchFamily="49" charset="0"/>
                <a:cs typeface="Consolas" pitchFamily="49" charset="0"/>
              </a:rPr>
              <a:t> </a:t>
            </a:r>
            <a:r>
              <a:rPr lang="id-ID" sz="2800" dirty="0">
                <a:latin typeface="Consolas" pitchFamily="49" charset="0"/>
                <a:cs typeface="Consolas" pitchFamily="49" charset="0"/>
              </a:rPr>
              <a:t>SELECT nama, kota FROM </a:t>
            </a:r>
            <a:r>
              <a:rPr lang="en-US" sz="2800" dirty="0">
                <a:latin typeface="Consolas" pitchFamily="49" charset="0"/>
                <a:cs typeface="Consolas" pitchFamily="49" charset="0"/>
              </a:rPr>
              <a:t>member</a:t>
            </a:r>
            <a:endParaRPr lang="id-ID" sz="2800" dirty="0">
              <a:latin typeface="Consolas" pitchFamily="49" charset="0"/>
              <a:cs typeface="Consolas" pitchFamily="49" charset="0"/>
            </a:endParaRPr>
          </a:p>
          <a:p>
            <a:pPr algn="just" fontAlgn="base"/>
            <a:r>
              <a:rPr lang="id-ID" sz="2800" dirty="0">
                <a:latin typeface="Consolas" pitchFamily="49" charset="0"/>
                <a:cs typeface="Consolas" pitchFamily="49" charset="0"/>
              </a:rPr>
              <a:t>-&gt; </a:t>
            </a:r>
            <a:r>
              <a:rPr lang="en-US" sz="2800" dirty="0" smtClean="0">
                <a:latin typeface="Consolas" pitchFamily="49" charset="0"/>
                <a:cs typeface="Consolas" pitchFamily="49" charset="0"/>
              </a:rPr>
              <a:t>JOIN</a:t>
            </a:r>
            <a:r>
              <a:rPr lang="id-ID" sz="2800" dirty="0" smtClean="0">
                <a:latin typeface="Consolas" pitchFamily="49" charset="0"/>
                <a:cs typeface="Consolas" pitchFamily="49" charset="0"/>
              </a:rPr>
              <a:t> </a:t>
            </a:r>
            <a:r>
              <a:rPr lang="en-US" sz="2800" dirty="0" err="1">
                <a:latin typeface="Consolas" pitchFamily="49" charset="0"/>
                <a:cs typeface="Consolas" pitchFamily="49" charset="0"/>
              </a:rPr>
              <a:t>cabang</a:t>
            </a:r>
            <a:r>
              <a:rPr lang="en-US" sz="2800" dirty="0">
                <a:latin typeface="Consolas" pitchFamily="49" charset="0"/>
                <a:cs typeface="Consolas" pitchFamily="49" charset="0"/>
              </a:rPr>
              <a:t> USING (id</a:t>
            </a:r>
            <a:r>
              <a:rPr lang="en-US" sz="2800" dirty="0" smtClean="0">
                <a:latin typeface="Consolas" pitchFamily="49" charset="0"/>
                <a:cs typeface="Consolas" pitchFamily="49" charset="0"/>
              </a:rPr>
              <a:t>)</a:t>
            </a:r>
          </a:p>
          <a:p>
            <a:pPr algn="just" fontAlgn="base"/>
            <a:r>
              <a:rPr lang="id-ID" sz="2800" dirty="0">
                <a:latin typeface="Consolas" pitchFamily="49" charset="0"/>
                <a:cs typeface="Consolas" pitchFamily="49" charset="0"/>
              </a:rPr>
              <a:t>-&gt; </a:t>
            </a:r>
            <a:r>
              <a:rPr lang="en-US" sz="2800" dirty="0" smtClean="0">
                <a:latin typeface="Consolas" pitchFamily="49" charset="0"/>
                <a:cs typeface="Consolas" pitchFamily="49" charset="0"/>
              </a:rPr>
              <a:t>WHERE </a:t>
            </a:r>
            <a:r>
              <a:rPr lang="en-US" sz="2800" dirty="0" err="1">
                <a:latin typeface="Consolas" pitchFamily="49" charset="0"/>
                <a:cs typeface="Consolas" pitchFamily="49" charset="0"/>
              </a:rPr>
              <a:t>kota</a:t>
            </a:r>
            <a:r>
              <a:rPr lang="en-US" sz="2800" dirty="0">
                <a:latin typeface="Consolas" pitchFamily="49" charset="0"/>
                <a:cs typeface="Consolas" pitchFamily="49" charset="0"/>
              </a:rPr>
              <a:t> = 'Yogyakarta</a:t>
            </a:r>
            <a:r>
              <a:rPr lang="en-US" sz="2800" dirty="0" smtClean="0">
                <a:latin typeface="Consolas" pitchFamily="49" charset="0"/>
                <a:cs typeface="Consolas" pitchFamily="49" charset="0"/>
              </a:rPr>
              <a:t>';</a:t>
            </a:r>
            <a:endParaRPr lang="id-ID" sz="2800" dirty="0">
              <a:latin typeface="Consolas" pitchFamily="49" charset="0"/>
              <a:cs typeface="Consolas" pitchFamily="49" charset="0"/>
            </a:endParaRPr>
          </a:p>
          <a:p>
            <a:pPr algn="just" fontAlgn="base"/>
            <a:endParaRPr lang="en-US" sz="2800" dirty="0" smtClean="0">
              <a:latin typeface="Consolas" pitchFamily="49" charset="0"/>
              <a:cs typeface="Consolas" pitchFamily="49" charset="0"/>
            </a:endParaRPr>
          </a:p>
          <a:p>
            <a:pPr algn="just" fontAlgn="base"/>
            <a:r>
              <a:rPr lang="en-US" sz="2800" dirty="0" err="1" smtClean="0">
                <a:solidFill>
                  <a:srgbClr val="009696"/>
                </a:solidFill>
              </a:rPr>
              <a:t>Cek</a:t>
            </a:r>
            <a:r>
              <a:rPr lang="en-US" sz="2800" dirty="0" smtClean="0">
                <a:solidFill>
                  <a:srgbClr val="009696"/>
                </a:solidFill>
              </a:rPr>
              <a:t> </a:t>
            </a:r>
            <a:r>
              <a:rPr lang="en-US" sz="2800" dirty="0" err="1" smtClean="0">
                <a:solidFill>
                  <a:srgbClr val="009696"/>
                </a:solidFill>
              </a:rPr>
              <a:t>daftar</a:t>
            </a:r>
            <a:r>
              <a:rPr lang="en-US" sz="2800" dirty="0" smtClean="0">
                <a:solidFill>
                  <a:srgbClr val="009696"/>
                </a:solidFill>
              </a:rPr>
              <a:t> </a:t>
            </a:r>
            <a:r>
              <a:rPr lang="en-US" sz="2800" dirty="0" err="1" smtClean="0">
                <a:solidFill>
                  <a:srgbClr val="009696"/>
                </a:solidFill>
              </a:rPr>
              <a:t>tabel</a:t>
            </a:r>
            <a:r>
              <a:rPr lang="en-US" sz="2800" dirty="0" smtClean="0">
                <a:solidFill>
                  <a:srgbClr val="009696"/>
                </a:solidFill>
              </a:rPr>
              <a:t>:</a:t>
            </a:r>
            <a:endParaRPr lang="en-US" sz="2800" dirty="0">
              <a:solidFill>
                <a:srgbClr val="009696"/>
              </a:solidFill>
            </a:endParaRPr>
          </a:p>
          <a:p>
            <a:pPr algn="just" fontAlgn="base"/>
            <a:endParaRPr lang="id-ID" sz="2000" dirty="0"/>
          </a:p>
          <a:p>
            <a:pPr algn="just" fontAlgn="base"/>
            <a:r>
              <a:rPr lang="en-US" sz="2800" dirty="0" smtClean="0">
                <a:latin typeface="Consolas" pitchFamily="49" charset="0"/>
                <a:cs typeface="Consolas" pitchFamily="49" charset="0"/>
              </a:rPr>
              <a:t>$ SHOW tables</a:t>
            </a:r>
            <a:r>
              <a:rPr lang="id-ID" sz="2800" dirty="0" smtClean="0">
                <a:latin typeface="Consolas" pitchFamily="49" charset="0"/>
                <a:cs typeface="Consolas" pitchFamily="49" charset="0"/>
              </a:rPr>
              <a:t>;</a:t>
            </a:r>
            <a:endParaRPr lang="en-US" sz="2800" dirty="0">
              <a:latin typeface="Consolas" pitchFamily="49" charset="0"/>
              <a:cs typeface="Consolas" pitchFamily="49" charset="0"/>
            </a:endParaRPr>
          </a:p>
          <a:p>
            <a:pPr algn="just" fontAlgn="base"/>
            <a:r>
              <a:rPr lang="en-US" sz="2800" dirty="0" smtClean="0">
                <a:latin typeface="Consolas" pitchFamily="49" charset="0"/>
                <a:cs typeface="Consolas" pitchFamily="49" charset="0"/>
              </a:rPr>
              <a:t>$ SHOW FULL </a:t>
            </a:r>
            <a:r>
              <a:rPr lang="en-US" sz="2800" dirty="0">
                <a:latin typeface="Consolas" pitchFamily="49" charset="0"/>
                <a:cs typeface="Consolas" pitchFamily="49" charset="0"/>
              </a:rPr>
              <a:t>tables</a:t>
            </a:r>
            <a:r>
              <a:rPr lang="id-ID" sz="2800" dirty="0" smtClean="0">
                <a:latin typeface="Consolas" pitchFamily="49" charset="0"/>
                <a:cs typeface="Consolas" pitchFamily="49" charset="0"/>
              </a:rPr>
              <a:t>;</a:t>
            </a:r>
            <a:endParaRPr lang="en-US" sz="2800" dirty="0" smtClean="0">
              <a:latin typeface="Consolas" pitchFamily="49" charset="0"/>
              <a:cs typeface="Consolas" pitchFamily="49" charset="0"/>
            </a:endParaRPr>
          </a:p>
          <a:p>
            <a:pPr algn="just" fontAlgn="base"/>
            <a:endParaRPr lang="en-US" sz="2000" dirty="0">
              <a:latin typeface="Consolas" pitchFamily="49" charset="0"/>
              <a:cs typeface="Consolas" pitchFamily="49" charset="0"/>
            </a:endParaRPr>
          </a:p>
          <a:p>
            <a:pPr fontAlgn="base"/>
            <a:r>
              <a:rPr lang="en-US" sz="2800" i="1" dirty="0" smtClean="0">
                <a:solidFill>
                  <a:srgbClr val="FF0000"/>
                </a:solidFill>
                <a:cs typeface="Consolas" pitchFamily="49" charset="0"/>
              </a:rPr>
              <a:t>*Akan </a:t>
            </a:r>
            <a:r>
              <a:rPr lang="en-US" sz="2800" i="1" dirty="0" err="1" smtClean="0">
                <a:solidFill>
                  <a:srgbClr val="FF0000"/>
                </a:solidFill>
                <a:cs typeface="Consolas" pitchFamily="49" charset="0"/>
              </a:rPr>
              <a:t>muncul</a:t>
            </a:r>
            <a:r>
              <a:rPr lang="en-US" sz="2800" i="1" dirty="0" smtClean="0">
                <a:solidFill>
                  <a:srgbClr val="FF0000"/>
                </a:solidFill>
                <a:cs typeface="Consolas" pitchFamily="49" charset="0"/>
              </a:rPr>
              <a:t> </a:t>
            </a:r>
            <a:r>
              <a:rPr lang="en-US" sz="2800" i="1" dirty="0" err="1" smtClean="0">
                <a:solidFill>
                  <a:srgbClr val="FF0000"/>
                </a:solidFill>
                <a:cs typeface="Consolas" pitchFamily="49" charset="0"/>
              </a:rPr>
              <a:t>tabel</a:t>
            </a:r>
            <a:r>
              <a:rPr lang="en-US" sz="2800" i="1" dirty="0" smtClean="0">
                <a:solidFill>
                  <a:srgbClr val="FF0000"/>
                </a:solidFill>
                <a:cs typeface="Consolas" pitchFamily="49" charset="0"/>
              </a:rPr>
              <a:t> (view): </a:t>
            </a:r>
            <a:r>
              <a:rPr lang="en-US" sz="2800" i="1" dirty="0" err="1" smtClean="0">
                <a:solidFill>
                  <a:srgbClr val="FF0000"/>
                </a:solidFill>
                <a:cs typeface="Consolas" pitchFamily="49" charset="0"/>
              </a:rPr>
              <a:t>mem_yk</a:t>
            </a:r>
            <a:endParaRPr lang="en-US" sz="2800" i="1" dirty="0">
              <a:solidFill>
                <a:srgbClr val="FF0000"/>
              </a:solidFill>
              <a:cs typeface="Consolas" pitchFamily="49" charset="0"/>
            </a:endParaRPr>
          </a:p>
          <a:p>
            <a:pPr algn="just" fontAlgn="base"/>
            <a:endParaRPr lang="id-ID" sz="2800" dirty="0">
              <a:solidFill>
                <a:srgbClr val="FF0000"/>
              </a:solidFill>
              <a:latin typeface="Consolas" pitchFamily="49" charset="0"/>
              <a:cs typeface="Consolas" pitchFamily="49" charset="0"/>
            </a:endParaRPr>
          </a:p>
        </p:txBody>
      </p:sp>
      <p:sp>
        <p:nvSpPr>
          <p:cNvPr id="9" name="TextBox 8"/>
          <p:cNvSpPr txBox="1"/>
          <p:nvPr/>
        </p:nvSpPr>
        <p:spPr>
          <a:xfrm>
            <a:off x="5028354" y="4068127"/>
            <a:ext cx="4149717" cy="1261884"/>
          </a:xfrm>
          <a:prstGeom prst="rect">
            <a:avLst/>
          </a:prstGeom>
          <a:noFill/>
        </p:spPr>
        <p:txBody>
          <a:bodyPr wrap="square" rtlCol="0">
            <a:spAutoFit/>
          </a:bodyPr>
          <a:lstStyle/>
          <a:p>
            <a:pPr algn="just" fontAlgn="base"/>
            <a:r>
              <a:rPr lang="en-US" sz="2800" dirty="0" err="1" smtClean="0">
                <a:solidFill>
                  <a:srgbClr val="009696"/>
                </a:solidFill>
                <a:latin typeface="Gotham Medium" pitchFamily="2" charset="0"/>
              </a:rPr>
              <a:t>Hapus</a:t>
            </a:r>
            <a:r>
              <a:rPr lang="en-US" sz="2800" dirty="0" smtClean="0">
                <a:solidFill>
                  <a:srgbClr val="009696"/>
                </a:solidFill>
                <a:latin typeface="Gotham Medium" pitchFamily="2" charset="0"/>
              </a:rPr>
              <a:t> view:</a:t>
            </a:r>
            <a:endParaRPr lang="en-US" sz="2800" dirty="0">
              <a:solidFill>
                <a:srgbClr val="009696"/>
              </a:solidFill>
              <a:latin typeface="Gotham Medium" pitchFamily="2" charset="0"/>
            </a:endParaRPr>
          </a:p>
          <a:p>
            <a:pPr algn="just" fontAlgn="base"/>
            <a:endParaRPr lang="id-ID" sz="2000" dirty="0"/>
          </a:p>
          <a:p>
            <a:pPr algn="just" fontAlgn="base"/>
            <a:r>
              <a:rPr lang="en-US" sz="2800" dirty="0" smtClean="0">
                <a:latin typeface="Consolas" pitchFamily="49" charset="0"/>
                <a:cs typeface="Consolas" pitchFamily="49" charset="0"/>
              </a:rPr>
              <a:t>$ DROP view </a:t>
            </a:r>
            <a:r>
              <a:rPr lang="en-US" sz="2800" dirty="0" err="1" smtClean="0">
                <a:latin typeface="Consolas" pitchFamily="49" charset="0"/>
                <a:cs typeface="Consolas" pitchFamily="49" charset="0"/>
              </a:rPr>
              <a:t>mem_yk</a:t>
            </a:r>
            <a:r>
              <a:rPr lang="id-ID" sz="2800" dirty="0" smtClean="0">
                <a:latin typeface="Consolas" pitchFamily="49" charset="0"/>
                <a:cs typeface="Consolas" pitchFamily="49" charset="0"/>
              </a:rPr>
              <a:t>;</a:t>
            </a:r>
            <a:endParaRPr lang="en-US" sz="2800" dirty="0"/>
          </a:p>
        </p:txBody>
      </p:sp>
    </p:spTree>
    <p:extLst>
      <p:ext uri="{BB962C8B-B14F-4D97-AF65-F5344CB8AC3E}">
        <p14:creationId xmlns:p14="http://schemas.microsoft.com/office/powerpoint/2010/main" val="2122877990"/>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D:\Purwadhika\Lintang Purwadhika Design\0 LIN Purwadhika\2e6af2_93c0539ab65941ca877fc5bbb1615371-m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Purwadhika\Lintang Purwadhika Design\0 LIN Purwadhika\Logo Purwadhika Whit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1238" y="6035675"/>
            <a:ext cx="2974975" cy="4635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1"/>
            <a:ext cx="9144000" cy="59436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50000" i="1" dirty="0" smtClean="0">
                <a:solidFill>
                  <a:srgbClr val="009696"/>
                </a:solidFill>
              </a:rPr>
              <a:t>?</a:t>
            </a:r>
            <a:endParaRPr lang="en-US" sz="50000" b="1" dirty="0">
              <a:solidFill>
                <a:srgbClr val="009696"/>
              </a:solidFill>
            </a:endParaRPr>
          </a:p>
        </p:txBody>
      </p:sp>
      <p:sp>
        <p:nvSpPr>
          <p:cNvPr id="5" name="Title 1"/>
          <p:cNvSpPr txBox="1">
            <a:spLocks/>
          </p:cNvSpPr>
          <p:nvPr/>
        </p:nvSpPr>
        <p:spPr>
          <a:xfrm>
            <a:off x="0" y="1"/>
            <a:ext cx="9143999" cy="60356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lnSpc>
                <a:spcPct val="100000"/>
              </a:lnSpc>
            </a:pPr>
            <a:r>
              <a:rPr lang="en-US" sz="8000" b="1" dirty="0" smtClean="0">
                <a:solidFill>
                  <a:schemeClr val="bg1"/>
                </a:solidFill>
                <a:latin typeface="Gotham Black" panose="02000603040000020004" pitchFamily="2" charset="0"/>
              </a:rPr>
              <a:t>How to Work</a:t>
            </a:r>
          </a:p>
          <a:p>
            <a:pPr algn="ctr">
              <a:lnSpc>
                <a:spcPct val="100000"/>
              </a:lnSpc>
            </a:pPr>
            <a:r>
              <a:rPr lang="en-US" sz="8000" b="1" dirty="0" smtClean="0">
                <a:solidFill>
                  <a:schemeClr val="bg1"/>
                </a:solidFill>
                <a:latin typeface="Gotham Black" panose="02000603040000020004" pitchFamily="2" charset="0"/>
              </a:rPr>
              <a:t>With MySQL </a:t>
            </a:r>
          </a:p>
          <a:p>
            <a:pPr algn="ctr">
              <a:lnSpc>
                <a:spcPct val="100000"/>
              </a:lnSpc>
            </a:pPr>
            <a:r>
              <a:rPr lang="en-US" sz="8000" b="1" dirty="0" smtClean="0">
                <a:solidFill>
                  <a:schemeClr val="bg1"/>
                </a:solidFill>
                <a:latin typeface="Gotham Black" panose="02000603040000020004" pitchFamily="2" charset="0"/>
              </a:rPr>
              <a:t>Hosting</a:t>
            </a:r>
            <a:endParaRPr lang="en-US" sz="8000" b="1" dirty="0">
              <a:solidFill>
                <a:schemeClr val="bg1"/>
              </a:solidFill>
              <a:latin typeface="Gotham Black" panose="02000603040000020004" pitchFamily="2" charset="0"/>
            </a:endParaRPr>
          </a:p>
        </p:txBody>
      </p:sp>
    </p:spTree>
    <p:extLst>
      <p:ext uri="{BB962C8B-B14F-4D97-AF65-F5344CB8AC3E}">
        <p14:creationId xmlns:p14="http://schemas.microsoft.com/office/powerpoint/2010/main" val="2083523533"/>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4" y="34872"/>
            <a:ext cx="6451503" cy="1199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smtClean="0">
                <a:solidFill>
                  <a:srgbClr val="009696"/>
                </a:solidFill>
              </a:rPr>
              <a:t>Free MySQL Hosting</a:t>
            </a: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409824" cy="7291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6079787"/>
            <a:ext cx="6079788" cy="47530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ID" sz="3200" i="1" dirty="0" smtClean="0">
                <a:solidFill>
                  <a:srgbClr val="009696"/>
                </a:solidFill>
              </a:rPr>
              <a:t>freemysqlhosting.net</a:t>
            </a:r>
            <a:r>
              <a:rPr lang="en-ID" sz="3200" i="1" dirty="0">
                <a:solidFill>
                  <a:srgbClr val="009696"/>
                </a:solidFill>
              </a:rPr>
              <a:t>/</a:t>
            </a:r>
            <a:endParaRPr lang="id-ID" sz="3200" i="1" dirty="0">
              <a:solidFill>
                <a:srgbClr val="FF0000"/>
              </a:solidFill>
              <a:latin typeface="Consolas" pitchFamily="49" charset="0"/>
              <a:cs typeface="Consolas" pitchFamily="49" charset="0"/>
            </a:endParaRPr>
          </a:p>
        </p:txBody>
      </p:sp>
      <p:pic>
        <p:nvPicPr>
          <p:cNvPr id="2" name="Picture 1"/>
          <p:cNvPicPr>
            <a:picLocks noChangeAspect="1"/>
          </p:cNvPicPr>
          <p:nvPr/>
        </p:nvPicPr>
        <p:blipFill rotWithShape="1">
          <a:blip r:embed="rId3"/>
          <a:srcRect l="9182" t="12746" r="10126" b="7614"/>
          <a:stretch/>
        </p:blipFill>
        <p:spPr>
          <a:xfrm>
            <a:off x="521044" y="1234271"/>
            <a:ext cx="8137633" cy="451779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2464201739"/>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207174" y="34872"/>
            <a:ext cx="6451503" cy="119939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r"/>
            <a:r>
              <a:rPr lang="en-US" sz="4000" b="1" dirty="0" err="1" smtClean="0">
                <a:solidFill>
                  <a:srgbClr val="009696"/>
                </a:solidFill>
              </a:rPr>
              <a:t>phpMyAdmin</a:t>
            </a:r>
            <a:endParaRPr lang="en-US" sz="4000" b="1" dirty="0" smtClean="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931" y="177402"/>
            <a:ext cx="1409824" cy="72914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a:xfrm>
            <a:off x="0" y="6079787"/>
            <a:ext cx="6079788" cy="475301"/>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fontAlgn="base"/>
            <a:r>
              <a:rPr lang="en-ID" sz="3200" i="1" dirty="0" smtClean="0">
                <a:solidFill>
                  <a:srgbClr val="009696"/>
                </a:solidFill>
              </a:rPr>
              <a:t>phpmyadmin.co/</a:t>
            </a:r>
            <a:endParaRPr lang="id-ID" sz="3200" i="1" dirty="0">
              <a:solidFill>
                <a:srgbClr val="FF0000"/>
              </a:solidFill>
              <a:latin typeface="Consolas" pitchFamily="49" charset="0"/>
              <a:cs typeface="Consolas" pitchFamily="49" charset="0"/>
            </a:endParaRPr>
          </a:p>
        </p:txBody>
      </p:sp>
      <p:pic>
        <p:nvPicPr>
          <p:cNvPr id="3" name="Picture 2"/>
          <p:cNvPicPr>
            <a:picLocks noChangeAspect="1"/>
          </p:cNvPicPr>
          <p:nvPr/>
        </p:nvPicPr>
        <p:blipFill rotWithShape="1">
          <a:blip r:embed="rId3"/>
          <a:srcRect t="7049" r="21903" b="16041"/>
          <a:stretch/>
        </p:blipFill>
        <p:spPr>
          <a:xfrm>
            <a:off x="638364" y="1306519"/>
            <a:ext cx="7796926" cy="4319080"/>
          </a:xfrm>
          <a:prstGeom prst="rect">
            <a:avLst/>
          </a:prstGeom>
          <a:effectLst>
            <a:glow rad="228600">
              <a:schemeClr val="accent2">
                <a:satMod val="175000"/>
                <a:alpha val="40000"/>
              </a:schemeClr>
            </a:glow>
          </a:effectLst>
        </p:spPr>
      </p:pic>
    </p:spTree>
    <p:extLst>
      <p:ext uri="{BB962C8B-B14F-4D97-AF65-F5344CB8AC3E}">
        <p14:creationId xmlns:p14="http://schemas.microsoft.com/office/powerpoint/2010/main" val="3943373578"/>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979684"/>
            <a:ext cx="9144000" cy="271166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600" b="1" u="none" kern="1200" spc="-300" baseline="0">
                <a:solidFill>
                  <a:schemeClr val="bg1"/>
                </a:solidFill>
                <a:latin typeface="Gotham Bold" panose="02000803030000020004" pitchFamily="2" charset="0"/>
                <a:ea typeface="+mj-ea"/>
                <a:cs typeface="+mj-cs"/>
              </a:defRPr>
            </a:lvl1pPr>
          </a:lstStyle>
          <a:p>
            <a:pPr algn="ctr"/>
            <a:r>
              <a:rPr lang="id-ID" sz="8800" dirty="0" smtClean="0"/>
              <a:t>Explor</a:t>
            </a:r>
            <a:r>
              <a:rPr lang="en-US" sz="8800" dirty="0" err="1" smtClean="0"/>
              <a:t>ation</a:t>
            </a:r>
            <a:endParaRPr lang="id-ID" sz="9600" dirty="0" smtClean="0"/>
          </a:p>
        </p:txBody>
      </p:sp>
      <p:pic>
        <p:nvPicPr>
          <p:cNvPr id="2" name="Picture 2" descr="C:\Users\Windows 7\Videos\My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6319" y="1584435"/>
            <a:ext cx="3871362" cy="2002220"/>
          </a:xfrm>
          <a:prstGeom prst="rect">
            <a:avLst/>
          </a:prstGeom>
          <a:noFill/>
          <a:effectLst>
            <a:glow rad="228600">
              <a:schemeClr val="bg1">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50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4105071" y="126460"/>
            <a:ext cx="4728024"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MySQL</a:t>
            </a:r>
            <a:r>
              <a:rPr lang="en-ID" sz="4000" b="1" dirty="0" smtClean="0">
                <a:solidFill>
                  <a:srgbClr val="009696"/>
                </a:solidFill>
              </a:rPr>
              <a:t> Ranking</a:t>
            </a:r>
          </a:p>
          <a:p>
            <a:pPr algn="ctr"/>
            <a:r>
              <a:rPr lang="en-ID" sz="2800" b="1" i="1" dirty="0" smtClean="0">
                <a:solidFill>
                  <a:srgbClr val="009696"/>
                </a:solidFill>
              </a:rPr>
              <a:t>2</a:t>
            </a:r>
            <a:r>
              <a:rPr lang="en-ID" sz="2800" b="1" i="1" baseline="30000" dirty="0" smtClean="0">
                <a:solidFill>
                  <a:srgbClr val="009696"/>
                </a:solidFill>
              </a:rPr>
              <a:t>nd</a:t>
            </a:r>
            <a:r>
              <a:rPr lang="en-ID" sz="2800" b="1" i="1" dirty="0" smtClean="0">
                <a:solidFill>
                  <a:srgbClr val="009696"/>
                </a:solidFill>
              </a:rPr>
              <a:t> All DB-engines</a:t>
            </a:r>
            <a:endParaRPr lang="en-US" sz="2800" b="1" i="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33" y="303526"/>
            <a:ext cx="2400476" cy="124149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3"/>
          <a:srcRect l="3617" t="10197" r="1439" b="24666"/>
          <a:stretch/>
        </p:blipFill>
        <p:spPr>
          <a:xfrm>
            <a:off x="214390" y="1995634"/>
            <a:ext cx="8696528" cy="3356043"/>
          </a:xfrm>
          <a:prstGeom prst="rect">
            <a:avLst/>
          </a:prstGeom>
        </p:spPr>
      </p:pic>
      <p:sp>
        <p:nvSpPr>
          <p:cNvPr id="6" name="Title 1"/>
          <p:cNvSpPr txBox="1">
            <a:spLocks/>
          </p:cNvSpPr>
          <p:nvPr/>
        </p:nvSpPr>
        <p:spPr>
          <a:xfrm>
            <a:off x="214390" y="5573950"/>
            <a:ext cx="5836214" cy="1284050"/>
          </a:xfrm>
          <a:prstGeom prst="rect">
            <a:avLst/>
          </a:prstGeom>
        </p:spPr>
        <p:txBody>
          <a:bodyPr vert="horz" lIns="91440" tIns="45720" rIns="91440" bIns="45720" rtlCol="0" anchor="ctr">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2300" i="1" dirty="0">
                <a:solidFill>
                  <a:srgbClr val="009696"/>
                </a:solidFill>
                <a:latin typeface="Gotham Medium" panose="02000603030000020004" pitchFamily="2" charset="0"/>
              </a:rPr>
              <a:t>https://db-engines.com/en/ranking</a:t>
            </a:r>
            <a:endParaRPr lang="en-US" sz="2300" i="1" dirty="0">
              <a:solidFill>
                <a:srgbClr val="009696"/>
              </a:solidFill>
              <a:latin typeface="Gotham Medium" panose="02000603030000020004" pitchFamily="2" charset="0"/>
            </a:endParaRPr>
          </a:p>
        </p:txBody>
      </p:sp>
    </p:spTree>
    <p:extLst>
      <p:ext uri="{BB962C8B-B14F-4D97-AF65-F5344CB8AC3E}">
        <p14:creationId xmlns:p14="http://schemas.microsoft.com/office/powerpoint/2010/main" val="2958368959"/>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7" name="Title 1"/>
          <p:cNvSpPr txBox="1">
            <a:spLocks/>
          </p:cNvSpPr>
          <p:nvPr/>
        </p:nvSpPr>
        <p:spPr>
          <a:xfrm>
            <a:off x="4105071" y="126460"/>
            <a:ext cx="4728024"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id-ID" sz="4000" b="1" dirty="0" smtClean="0">
                <a:solidFill>
                  <a:srgbClr val="009696"/>
                </a:solidFill>
              </a:rPr>
              <a:t>MySQL</a:t>
            </a:r>
            <a:r>
              <a:rPr lang="en-ID" sz="4000" b="1" dirty="0" smtClean="0">
                <a:solidFill>
                  <a:srgbClr val="009696"/>
                </a:solidFill>
              </a:rPr>
              <a:t> Ranking</a:t>
            </a:r>
          </a:p>
          <a:p>
            <a:pPr algn="ctr"/>
            <a:r>
              <a:rPr lang="en-ID" sz="2800" b="1" i="1" dirty="0" smtClean="0">
                <a:solidFill>
                  <a:srgbClr val="009696"/>
                </a:solidFill>
              </a:rPr>
              <a:t>2</a:t>
            </a:r>
            <a:r>
              <a:rPr lang="en-ID" sz="2800" b="1" i="1" baseline="30000" dirty="0" smtClean="0">
                <a:solidFill>
                  <a:srgbClr val="009696"/>
                </a:solidFill>
              </a:rPr>
              <a:t>nd</a:t>
            </a:r>
            <a:r>
              <a:rPr lang="en-ID" sz="2800" b="1" i="1" dirty="0" smtClean="0">
                <a:solidFill>
                  <a:srgbClr val="009696"/>
                </a:solidFill>
              </a:rPr>
              <a:t> RDBMS DB-engines</a:t>
            </a:r>
            <a:endParaRPr lang="en-US" sz="2800" b="1" i="1" dirty="0">
              <a:solidFill>
                <a:srgbClr val="009696"/>
              </a:solidFill>
            </a:endParaRPr>
          </a:p>
        </p:txBody>
      </p:sp>
      <p:pic>
        <p:nvPicPr>
          <p:cNvPr id="8" name="Picture 2" descr="C:\Users\Windows 7\Videos\MySQL.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433" y="303526"/>
            <a:ext cx="2400476" cy="124149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3"/>
          <a:srcRect l="1705" t="11539" r="4749" b="24147"/>
          <a:stretch/>
        </p:blipFill>
        <p:spPr>
          <a:xfrm>
            <a:off x="214009" y="1995635"/>
            <a:ext cx="8706255" cy="3366908"/>
          </a:xfrm>
          <a:prstGeom prst="rect">
            <a:avLst/>
          </a:prstGeom>
        </p:spPr>
      </p:pic>
      <p:sp>
        <p:nvSpPr>
          <p:cNvPr id="6" name="Title 1"/>
          <p:cNvSpPr txBox="1">
            <a:spLocks/>
          </p:cNvSpPr>
          <p:nvPr/>
        </p:nvSpPr>
        <p:spPr>
          <a:xfrm>
            <a:off x="214390" y="5573950"/>
            <a:ext cx="5836214" cy="1284050"/>
          </a:xfrm>
          <a:prstGeom prst="rect">
            <a:avLst/>
          </a:prstGeom>
        </p:spPr>
        <p:txBody>
          <a:bodyPr vert="horz" lIns="91440" tIns="45720" rIns="91440" bIns="45720" rtlCol="0" anchor="ctr">
            <a:no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ID" sz="2300" i="1" dirty="0">
                <a:solidFill>
                  <a:srgbClr val="009696"/>
                </a:solidFill>
                <a:latin typeface="Gotham Medium" panose="02000603030000020004" pitchFamily="2" charset="0"/>
              </a:rPr>
              <a:t>https://db-engines.com/en/ranking</a:t>
            </a:r>
            <a:endParaRPr lang="en-US" sz="2300" i="1" dirty="0">
              <a:solidFill>
                <a:srgbClr val="009696"/>
              </a:solidFill>
              <a:latin typeface="Gotham Medium" panose="02000603030000020004" pitchFamily="2" charset="0"/>
            </a:endParaRPr>
          </a:p>
        </p:txBody>
      </p:sp>
    </p:spTree>
    <p:extLst>
      <p:ext uri="{BB962C8B-B14F-4D97-AF65-F5344CB8AC3E}">
        <p14:creationId xmlns:p14="http://schemas.microsoft.com/office/powerpoint/2010/main" val="405868792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646385" y="1907628"/>
            <a:ext cx="7882763" cy="3483862"/>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400" dirty="0"/>
              <a:t>The </a:t>
            </a:r>
            <a:r>
              <a:rPr lang="en-US" sz="2400" b="1" i="1" dirty="0"/>
              <a:t>Primary keys</a:t>
            </a:r>
            <a:r>
              <a:rPr lang="en-US" sz="2400" dirty="0"/>
              <a:t> constraint uniquely identifies each record in a database table</a:t>
            </a:r>
            <a:r>
              <a:rPr lang="en-US" sz="2400" dirty="0" smtClean="0"/>
              <a:t>.</a:t>
            </a:r>
          </a:p>
          <a:p>
            <a:pPr marL="342900" indent="-342900">
              <a:buBlip>
                <a:blip r:embed="rId2"/>
              </a:buBlip>
            </a:pPr>
            <a:endParaRPr lang="en-US" sz="1200" dirty="0"/>
          </a:p>
          <a:p>
            <a:pPr marL="342900" indent="-342900">
              <a:buBlip>
                <a:blip r:embed="rId2"/>
              </a:buBlip>
            </a:pPr>
            <a:r>
              <a:rPr lang="en-US" sz="2400" dirty="0"/>
              <a:t>Primary keys must contain UNIQUE values, and cannot contain NULL values</a:t>
            </a:r>
            <a:r>
              <a:rPr lang="en-US" sz="2400" dirty="0" smtClean="0"/>
              <a:t>.</a:t>
            </a:r>
          </a:p>
          <a:p>
            <a:pPr marL="342900" indent="-342900">
              <a:buBlip>
                <a:blip r:embed="rId2"/>
              </a:buBlip>
            </a:pPr>
            <a:endParaRPr lang="en-US" sz="1200" dirty="0"/>
          </a:p>
          <a:p>
            <a:pPr marL="342900" indent="-342900">
              <a:buBlip>
                <a:blip r:embed="rId2"/>
              </a:buBlip>
            </a:pPr>
            <a:r>
              <a:rPr lang="en-US" sz="2400" dirty="0"/>
              <a:t>A table can have only one primary key, which may consist of single or multiple fields</a:t>
            </a:r>
            <a:r>
              <a:rPr lang="en-US" sz="2400" dirty="0" smtClean="0"/>
              <a:t>.</a:t>
            </a:r>
          </a:p>
          <a:p>
            <a:pPr marL="342900" indent="-342900">
              <a:buBlip>
                <a:blip r:embed="rId2"/>
              </a:buBlip>
            </a:pPr>
            <a:endParaRPr lang="en-US" sz="1200" dirty="0"/>
          </a:p>
          <a:p>
            <a:pPr marL="342900" indent="-342900">
              <a:buBlip>
                <a:blip r:embed="rId2"/>
              </a:buBlip>
            </a:pPr>
            <a:r>
              <a:rPr lang="en-US" sz="2400" dirty="0" smtClean="0"/>
              <a:t>Example: </a:t>
            </a:r>
            <a:r>
              <a:rPr lang="en-US" sz="2400" b="1" i="1" dirty="0" err="1" smtClean="0">
                <a:solidFill>
                  <a:srgbClr val="009696"/>
                </a:solidFill>
              </a:rPr>
              <a:t>No_KTP</a:t>
            </a:r>
            <a:r>
              <a:rPr lang="en-US" sz="2400" b="1" i="1" dirty="0" smtClean="0">
                <a:solidFill>
                  <a:srgbClr val="009696"/>
                </a:solidFill>
              </a:rPr>
              <a:t>,  </a:t>
            </a:r>
            <a:r>
              <a:rPr lang="en-US" sz="2400" b="1" i="1" dirty="0" err="1" smtClean="0">
                <a:solidFill>
                  <a:srgbClr val="009696"/>
                </a:solidFill>
              </a:rPr>
              <a:t>product_key</a:t>
            </a:r>
            <a:r>
              <a:rPr lang="en-US" sz="2400" b="1" i="1" dirty="0" smtClean="0">
                <a:solidFill>
                  <a:srgbClr val="009696"/>
                </a:solidFill>
              </a:rPr>
              <a:t>,  </a:t>
            </a:r>
            <a:r>
              <a:rPr lang="en-US" sz="2400" b="1" i="1" dirty="0" err="1" smtClean="0">
                <a:solidFill>
                  <a:srgbClr val="009696"/>
                </a:solidFill>
              </a:rPr>
              <a:t>ID_sidikjari</a:t>
            </a:r>
            <a:endParaRPr lang="en-US" sz="2400" b="1" i="1" dirty="0">
              <a:solidFill>
                <a:srgbClr val="009696"/>
              </a:solidFill>
            </a:endParaRPr>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559642" y="0"/>
            <a:ext cx="4351276"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Primary Key</a:t>
            </a:r>
            <a:endParaRPr lang="en-US" sz="4000" b="1" dirty="0">
              <a:solidFill>
                <a:srgbClr val="009696"/>
              </a:solidFill>
            </a:endParaRPr>
          </a:p>
        </p:txBody>
      </p:sp>
    </p:spTree>
    <p:extLst>
      <p:ext uri="{BB962C8B-B14F-4D97-AF65-F5344CB8AC3E}">
        <p14:creationId xmlns:p14="http://schemas.microsoft.com/office/powerpoint/2010/main" val="53280815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19810" y="754138"/>
            <a:ext cx="7740870" cy="53287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endParaRPr lang="en-US" sz="3200" b="1" dirty="0">
              <a:latin typeface="Consolas" pitchFamily="49" charset="0"/>
              <a:cs typeface="Consolas" pitchFamily="49" charset="0"/>
            </a:endParaRPr>
          </a:p>
        </p:txBody>
      </p:sp>
      <p:sp>
        <p:nvSpPr>
          <p:cNvPr id="6" name="Title 1"/>
          <p:cNvSpPr txBox="1">
            <a:spLocks/>
          </p:cNvSpPr>
          <p:nvPr/>
        </p:nvSpPr>
        <p:spPr>
          <a:xfrm>
            <a:off x="504497" y="1608083"/>
            <a:ext cx="8056183" cy="3783407"/>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marL="342900" indent="-342900">
              <a:buBlip>
                <a:blip r:embed="rId2"/>
              </a:buBlip>
            </a:pPr>
            <a:r>
              <a:rPr lang="en-US" sz="2400" dirty="0"/>
              <a:t>A </a:t>
            </a:r>
            <a:r>
              <a:rPr lang="en-US" sz="2400" b="1" i="1" dirty="0"/>
              <a:t>composite key </a:t>
            </a:r>
            <a:r>
              <a:rPr lang="en-US" sz="2400" dirty="0"/>
              <a:t>is a combination of two or more columns in a table that can be used to uniquely identify each row in the table when the columns are combined uniqueness is guaranteed, but when it taken individually it does not guarantee uniqueness</a:t>
            </a:r>
            <a:r>
              <a:rPr lang="en-US" sz="2400" dirty="0" smtClean="0"/>
              <a:t>.</a:t>
            </a:r>
          </a:p>
          <a:p>
            <a:endParaRPr lang="en-US" sz="1200" dirty="0"/>
          </a:p>
          <a:p>
            <a:pPr marL="342900" indent="-342900">
              <a:buBlip>
                <a:blip r:embed="rId2"/>
              </a:buBlip>
            </a:pPr>
            <a:r>
              <a:rPr lang="en-US" sz="2400" dirty="0"/>
              <a:t>Columns that make up the composite key can be of different data types</a:t>
            </a:r>
            <a:r>
              <a:rPr lang="en-US" sz="2400" dirty="0" smtClean="0"/>
              <a:t>.</a:t>
            </a:r>
          </a:p>
          <a:p>
            <a:pPr marL="342900" indent="-342900">
              <a:buBlip>
                <a:blip r:embed="rId2"/>
              </a:buBlip>
            </a:pPr>
            <a:endParaRPr lang="en-US" sz="1200" dirty="0" smtClean="0"/>
          </a:p>
          <a:p>
            <a:pPr marL="342900" indent="-342900">
              <a:buBlip>
                <a:blip r:embed="rId2"/>
              </a:buBlip>
            </a:pPr>
            <a:r>
              <a:rPr lang="en-US" sz="2400" dirty="0"/>
              <a:t>Example</a:t>
            </a:r>
            <a:r>
              <a:rPr lang="en-US" sz="2400" dirty="0" smtClean="0"/>
              <a:t>: </a:t>
            </a:r>
            <a:r>
              <a:rPr lang="en-US" sz="2400" b="1" i="1" dirty="0" err="1" smtClean="0">
                <a:solidFill>
                  <a:srgbClr val="009696"/>
                </a:solidFill>
              </a:rPr>
              <a:t>nama</a:t>
            </a:r>
            <a:r>
              <a:rPr lang="en-US" sz="2400" b="1" i="1" dirty="0" smtClean="0">
                <a:solidFill>
                  <a:srgbClr val="009696"/>
                </a:solidFill>
              </a:rPr>
              <a:t> &amp; </a:t>
            </a:r>
            <a:r>
              <a:rPr lang="en-US" sz="2400" b="1" i="1" dirty="0" err="1" smtClean="0">
                <a:solidFill>
                  <a:srgbClr val="009696"/>
                </a:solidFill>
              </a:rPr>
              <a:t>tglLahir</a:t>
            </a:r>
            <a:r>
              <a:rPr lang="en-US" sz="2400" b="1" i="1" dirty="0" smtClean="0">
                <a:solidFill>
                  <a:srgbClr val="009696"/>
                </a:solidFill>
              </a:rPr>
              <a:t>, </a:t>
            </a:r>
            <a:r>
              <a:rPr lang="en-US" sz="2400" b="1" i="1" dirty="0" err="1" smtClean="0">
                <a:solidFill>
                  <a:srgbClr val="009696"/>
                </a:solidFill>
              </a:rPr>
              <a:t>ID_prod</a:t>
            </a:r>
            <a:r>
              <a:rPr lang="en-US" sz="2400" b="1" i="1" dirty="0" smtClean="0">
                <a:solidFill>
                  <a:srgbClr val="009696"/>
                </a:solidFill>
              </a:rPr>
              <a:t> &amp; </a:t>
            </a:r>
            <a:r>
              <a:rPr lang="en-US" sz="2400" b="1" i="1" dirty="0" err="1" smtClean="0">
                <a:solidFill>
                  <a:srgbClr val="009696"/>
                </a:solidFill>
              </a:rPr>
              <a:t>prod_date</a:t>
            </a:r>
            <a:endParaRPr lang="en-US" sz="2400" b="1" i="1" dirty="0">
              <a:solidFill>
                <a:srgbClr val="009696"/>
              </a:solidFill>
            </a:endParaRPr>
          </a:p>
          <a:p>
            <a:pPr marL="342900" indent="-342900">
              <a:buBlip>
                <a:blip r:embed="rId2"/>
              </a:buBlip>
            </a:pPr>
            <a:endParaRPr lang="en-US" sz="2400" dirty="0"/>
          </a:p>
        </p:txBody>
      </p:sp>
      <p:pic>
        <p:nvPicPr>
          <p:cNvPr id="8" name="Picture 2" descr="C:\Users\Windows 7\Videos\MySQ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3931" y="177402"/>
            <a:ext cx="1644870" cy="85070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txBox="1">
            <a:spLocks/>
          </p:cNvSpPr>
          <p:nvPr/>
        </p:nvSpPr>
        <p:spPr>
          <a:xfrm>
            <a:off x="4559642" y="0"/>
            <a:ext cx="4351276" cy="141889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Gotham Medium" panose="02000603030000020004" pitchFamily="2" charset="0"/>
                <a:ea typeface="Gotham Medium" panose="02000603030000020004" pitchFamily="2" charset="0"/>
                <a:cs typeface="+mj-cs"/>
              </a:defRPr>
            </a:lvl1pPr>
          </a:lstStyle>
          <a:p>
            <a:pPr algn="ctr"/>
            <a:r>
              <a:rPr lang="en-US" sz="4000" b="1" dirty="0" smtClean="0">
                <a:solidFill>
                  <a:srgbClr val="009696"/>
                </a:solidFill>
              </a:rPr>
              <a:t>Composite Key</a:t>
            </a:r>
            <a:endParaRPr lang="en-US" sz="4000" b="1" dirty="0">
              <a:solidFill>
                <a:srgbClr val="009696"/>
              </a:solidFill>
            </a:endParaRPr>
          </a:p>
        </p:txBody>
      </p:sp>
    </p:spTree>
    <p:extLst>
      <p:ext uri="{BB962C8B-B14F-4D97-AF65-F5344CB8AC3E}">
        <p14:creationId xmlns:p14="http://schemas.microsoft.com/office/powerpoint/2010/main" val="3339205346"/>
      </p:ext>
    </p:extLst>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11754</TotalTime>
  <Words>2243</Words>
  <Application>Microsoft Office PowerPoint</Application>
  <PresentationFormat>On-screen Show (4:3)</PresentationFormat>
  <Paragraphs>474</Paragraphs>
  <Slides>57</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57</vt:i4>
      </vt:variant>
    </vt:vector>
  </HeadingPairs>
  <TitlesOfParts>
    <vt:vector size="67" baseType="lpstr">
      <vt:lpstr>Arial</vt:lpstr>
      <vt:lpstr>Calibri</vt:lpstr>
      <vt:lpstr>Consolas</vt:lpstr>
      <vt:lpstr>Gotham</vt:lpstr>
      <vt:lpstr>Gotham Black</vt:lpstr>
      <vt:lpstr>Gotham Bold</vt:lpstr>
      <vt:lpstr>Gotham ExtraLight</vt:lpstr>
      <vt:lpstr>Gotham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Lintang</dc:creator>
  <cp:lastModifiedBy>lintangwisesa</cp:lastModifiedBy>
  <cp:revision>930</cp:revision>
  <dcterms:created xsi:type="dcterms:W3CDTF">2015-11-07T11:59:24Z</dcterms:created>
  <dcterms:modified xsi:type="dcterms:W3CDTF">2019-01-14T04:21:05Z</dcterms:modified>
</cp:coreProperties>
</file>